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72" r:id="rId2"/>
    <p:sldId id="373" r:id="rId3"/>
    <p:sldId id="374" r:id="rId4"/>
    <p:sldId id="383" r:id="rId5"/>
    <p:sldId id="391" r:id="rId6"/>
    <p:sldId id="363" r:id="rId7"/>
    <p:sldId id="377" r:id="rId8"/>
    <p:sldId id="384" r:id="rId9"/>
    <p:sldId id="379" r:id="rId10"/>
    <p:sldId id="361" r:id="rId11"/>
    <p:sldId id="380" r:id="rId12"/>
    <p:sldId id="381" r:id="rId13"/>
    <p:sldId id="370" r:id="rId14"/>
    <p:sldId id="382" r:id="rId15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90"/>
    <p:restoredTop sz="94699"/>
  </p:normalViewPr>
  <p:slideViewPr>
    <p:cSldViewPr snapToGrid="0" snapToObjects="1">
      <p:cViewPr varScale="1">
        <p:scale>
          <a:sx n="119" d="100"/>
          <a:sy n="119" d="100"/>
        </p:scale>
        <p:origin x="1768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257DF"/>
            </a:gs>
            <a:gs pos="30000">
              <a:srgbClr val="4A60E5"/>
            </a:gs>
            <a:gs pos="55000">
              <a:srgbClr val="3568E8"/>
            </a:gs>
            <a:gs pos="80000">
              <a:srgbClr val="2A6DC6"/>
            </a:gs>
            <a:gs pos="100000">
              <a:srgbClr val="2667C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02920" y="411480"/>
            <a:ext cx="365760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0" i="0">
                <a:solidFill>
                  <a:srgbClr val="D8D8F0"/>
                </a:solidFill>
                <a:latin typeface="Calibri"/>
              </a:defRPr>
            </a:pPr>
            <a:r>
              <a:rPr lang="en-US" sz="1000" dirty="0">
                <a:solidFill>
                  <a:srgbClr val="D8D8F0"/>
                </a:solidFill>
                <a:latin typeface="Calibri"/>
              </a:rPr>
              <a:t>CREDIT RISK  |  CRR3  |  EBA LEVEL 2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02920" y="777240"/>
            <a:ext cx="1463040" cy="274320"/>
          </a:xfrm>
          <a:prstGeom prst="roundRect">
            <a:avLst/>
          </a:prstGeom>
          <a:solidFill>
            <a:srgbClr val="F99B1C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0080" y="795528"/>
            <a:ext cx="118872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FFFFFF"/>
                </a:solidFill>
                <a:latin typeface="Calibri"/>
              </a:defRPr>
            </a:pPr>
            <a:r>
              <a:rPr lang="en-US" sz="1000" b="1" dirty="0">
                <a:solidFill>
                  <a:srgbClr val="FFFFFF"/>
                </a:solidFill>
                <a:latin typeface="Calibri"/>
              </a:rPr>
              <a:t>HIGHEST PRIORITY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1234440"/>
            <a:ext cx="5486400" cy="10972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3200" b="1" i="0">
                <a:solidFill>
                  <a:srgbClr val="FFFFFF"/>
                </a:solidFill>
                <a:latin typeface="Calibri"/>
              </a:defRPr>
            </a:pPr>
            <a:r>
              <a:rPr lang="en-US" sz="3200" b="1" dirty="0">
                <a:solidFill>
                  <a:srgbClr val="FFFFFF"/>
                </a:solidFill>
                <a:latin typeface="Calibri"/>
              </a:rPr>
              <a:t>RTS on Credit</a:t>
            </a:r>
            <a:br/>
            <a:r>
              <a:rPr lang="en-US" sz="3200" b="1" dirty="0">
                <a:solidFill>
                  <a:srgbClr val="FFFFFF"/>
                </a:solidFill>
                <a:latin typeface="Calibri"/>
              </a:rPr>
              <a:t>Conversion Factors </a:t>
            </a:r>
            <a:r>
              <a:rPr lang="en-US" sz="3200" b="1" dirty="0">
                <a:solidFill>
                  <a:srgbClr val="F99B1C"/>
                </a:solidFill>
                <a:latin typeface="Calibri"/>
              </a:rPr>
              <a:t>(CCF)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3937000"/>
            <a:ext cx="5486400" cy="5486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200" b="0" i="0">
                <a:solidFill>
                  <a:srgbClr val="E8E8F8"/>
                </a:solidFill>
                <a:latin typeface="Calibri"/>
              </a:defRPr>
            </a:pPr>
            <a:r>
              <a:rPr lang="en-US" sz="1200" dirty="0">
                <a:solidFill>
                  <a:srgbClr val="E8E8F8"/>
                </a:solidFill>
                <a:latin typeface="Calibri"/>
              </a:rPr>
              <a:t>Article 111 CRR3 — The single most consequential credit risk technical standard in the CRR3 Level 2 pipeline.</a:t>
            </a:r>
          </a:p>
        </p:txBody>
      </p:sp>
      <p:sp>
        <p:nvSpPr>
          <p:cNvPr id="70" name="GradientBar"/>
          <p:cNvSpPr/>
          <p:nvPr/>
        </p:nvSpPr>
        <p:spPr>
          <a:xfrm>
            <a:off x="508000" y="4660900"/>
            <a:ext cx="5854700" cy="406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EEEAF6"/>
              </a:gs>
              <a:gs pos="15000">
                <a:srgbClr val="6258E0"/>
              </a:gs>
              <a:gs pos="35000">
                <a:srgbClr val="4A6AE7"/>
              </a:gs>
              <a:gs pos="60000">
                <a:srgbClr val="3C76EC"/>
              </a:gs>
              <a:gs pos="100000">
                <a:srgbClr val="E0EDFB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02920" y="4676648"/>
            <a:ext cx="5852160" cy="411480"/>
          </a:xfrm>
          <a:prstGeom prst="rect">
            <a:avLst/>
          </a:prstGeom>
          <a:noFill/>
        </p:spPr>
        <p:txBody>
          <a:bodyPr wrap="square" anchor="ctr"/>
          <a:lstStyle/>
          <a:p>
            <a:pPr algn="ctr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rPr lang="en-US" sz="1200" b="1" dirty="0">
                <a:solidFill>
                  <a:srgbClr val="FFFFFF"/>
                </a:solidFill>
                <a:latin typeface="Calibri"/>
              </a:rPr>
              <a:t>15-30% RWA uplift on off-balance sheet exposures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3A25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FFFFFF"/>
                </a:solidFill>
                <a:latin typeface="Calibri"/>
              </a:defRPr>
            </a:pPr>
            <a:r>
              <a:rPr lang="en-US" sz="900" b="1" dirty="0">
                <a:solidFill>
                  <a:srgbClr val="FFFFFF"/>
                </a:solidFill>
                <a:latin typeface="Calibri"/>
              </a:rPr>
              <a:t>EZELMAN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800" b="0" i="0">
                <a:solidFill>
                  <a:srgbClr val="B8B8D8"/>
                </a:solidFill>
                <a:latin typeface="Calibri"/>
              </a:defRPr>
            </a:pPr>
            <a:r>
              <a:rPr lang="en-US" sz="800">
                <a:solidFill>
                  <a:srgbClr val="B8B8D8"/>
                </a:solidFill>
                <a:latin typeface="Calibri"/>
              </a:rPr>
              <a:t>1 / 14</a:t>
            </a:r>
            <a:endParaRPr lang="en-US" sz="800" dirty="0">
              <a:solidFill>
                <a:srgbClr val="C8C8E8"/>
              </a:solidFill>
              <a:latin typeface="Calibr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F99B1C"/>
                </a:solidFill>
                <a:latin typeface="Calibri"/>
              </a:defRPr>
            </a:pPr>
            <a:r>
              <a:rPr dirty="0" err="1"/>
              <a:t>ezelman.com</a:t>
            </a:r>
            <a:r>
              <a:rPr dirty="0"/>
              <a:t>/regulatory-radar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B8B8D8"/>
                </a:solidFill>
                <a:latin typeface="Calibri"/>
              </a:defRPr>
            </a:pPr>
            <a:r>
              <a:rPr lang="en-US" sz="700" dirty="0">
                <a:solidFill>
                  <a:srgbClr val="B8B8D8"/>
                </a:solidFill>
                <a:latin typeface="Calibri"/>
              </a:rPr>
              <a:t>Regulatory Radar  |  Track all EBA technical standards in real time</a:t>
            </a:r>
          </a:p>
        </p:txBody>
      </p:sp>
      <p:sp>
        <p:nvSpPr>
          <p:cNvPr id="200" name="GradientTop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08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257DF"/>
            </a:gs>
            <a:gs pos="30000">
              <a:srgbClr val="4A60E5"/>
            </a:gs>
            <a:gs pos="55000">
              <a:srgbClr val="3568E8"/>
            </a:gs>
            <a:gs pos="80000">
              <a:srgbClr val="2A6DC6"/>
            </a:gs>
            <a:gs pos="100000">
              <a:srgbClr val="2667C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opGradient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F99B1C"/>
              </a:gs>
              <a:gs pos="15000">
                <a:srgbClr val="6258E0"/>
              </a:gs>
              <a:gs pos="35000">
                <a:srgbClr val="4A6AE7"/>
              </a:gs>
              <a:gs pos="60000">
                <a:srgbClr val="3C76EC"/>
              </a:gs>
              <a:gs pos="100000">
                <a:srgbClr val="1F8F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02920" y="320040"/>
            <a:ext cx="2743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1F8FF6"/>
                </a:solidFill>
                <a:latin typeface="Calibri"/>
              </a:defRPr>
            </a:pPr>
            <a:r>
              <a:t>CAPITAL PLANNING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594360"/>
            <a:ext cx="45720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200" b="1" i="0">
                <a:solidFill>
                  <a:srgbClr val="FFFFFF"/>
                </a:solidFill>
                <a:latin typeface="Calibri"/>
              </a:defRPr>
            </a:pPr>
            <a:r>
              <a:t>CCF Scenario Matrix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960120"/>
            <a:ext cx="4572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FFFFFF"/>
                </a:solidFill>
                <a:latin typeface="Calibri"/>
              </a:defRPr>
            </a:pPr>
            <a:r>
              <a:t>Illustrative: EUR 50bn RWA bank, typical OBS mix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325880"/>
            <a:ext cx="5943600" cy="1005840"/>
          </a:xfrm>
          <a:prstGeom prst="roundRect">
            <a:avLst/>
          </a:prstGeom>
          <a:solidFill>
            <a:srgbClr val="1E1A5A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57200" y="1325880"/>
            <a:ext cx="36576" cy="100584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40080" y="1399032"/>
            <a:ext cx="228600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Optimistic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1645919"/>
            <a:ext cx="2743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FFFFFF"/>
                </a:solidFill>
                <a:latin typeface="Calibri"/>
              </a:defRPr>
            </a:pPr>
            <a:r>
              <a:t>UCCs 20%, IRB own estimates retained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0" y="1399032"/>
            <a:ext cx="1097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600" b="1" i="0">
                <a:solidFill>
                  <a:srgbClr val="1695A4"/>
                </a:solidFill>
                <a:latin typeface="Calibri"/>
              </a:defRPr>
            </a:pPr>
            <a:r>
              <a:t>+10-15%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0" y="1691640"/>
            <a:ext cx="109728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OBS RWA uplift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94960" y="1399032"/>
            <a:ext cx="1097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-15-25 bps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94960" y="1691640"/>
            <a:ext cx="109728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CET1 impact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2441448"/>
            <a:ext cx="5943600" cy="1005840"/>
          </a:xfrm>
          <a:prstGeom prst="roundRect">
            <a:avLst/>
          </a:prstGeom>
          <a:solidFill>
            <a:srgbClr val="1E1A5A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457200" y="2441448"/>
            <a:ext cx="36576" cy="1005840"/>
          </a:xfrm>
          <a:prstGeom prst="rect">
            <a:avLst/>
          </a:prstGeom>
          <a:solidFill>
            <a:srgbClr val="EAB3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40080" y="2514600"/>
            <a:ext cx="228600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Base Case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" y="2761488"/>
            <a:ext cx="2743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FFFFFF"/>
                </a:solidFill>
                <a:latin typeface="Calibri"/>
              </a:defRPr>
            </a:pPr>
            <a:r>
              <a:t>UCCs 30%, SA for most OBS products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0" y="2514600"/>
            <a:ext cx="1097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600" b="1" i="0">
                <a:solidFill>
                  <a:srgbClr val="1F8FF6"/>
                </a:solidFill>
                <a:latin typeface="Calibri"/>
              </a:defRPr>
            </a:pPr>
            <a:r>
              <a:t>+20-30%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14800" y="2807208"/>
            <a:ext cx="109728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OBS RWA uplift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94960" y="2514600"/>
            <a:ext cx="1097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-30-50 bps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94960" y="2807208"/>
            <a:ext cx="109728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CET1 impact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57200" y="3557015"/>
            <a:ext cx="5943600" cy="1005840"/>
          </a:xfrm>
          <a:prstGeom prst="roundRect">
            <a:avLst/>
          </a:prstGeom>
          <a:solidFill>
            <a:srgbClr val="1E1A5A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457200" y="3557015"/>
            <a:ext cx="36576" cy="100584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40080" y="3630168"/>
            <a:ext cx="228600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Stressed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" y="3877055"/>
            <a:ext cx="2743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FFFFFF"/>
                </a:solidFill>
                <a:latin typeface="Calibri"/>
              </a:defRPr>
            </a:pPr>
            <a:r>
              <a:t>UCCs 40%, SA forced, output floor binding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14800" y="3630168"/>
            <a:ext cx="1097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600" b="1" i="0">
                <a:solidFill>
                  <a:srgbClr val="F99B1C"/>
                </a:solidFill>
                <a:latin typeface="Calibri"/>
              </a:defRPr>
            </a:pPr>
            <a:r>
              <a:t>+40-60%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14800" y="3922776"/>
            <a:ext cx="109728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OBS RWA uplift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394960" y="3630168"/>
            <a:ext cx="1097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-60-90 bps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394960" y="3922776"/>
            <a:ext cx="109728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CET1 impact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57200" y="4672583"/>
            <a:ext cx="5943600" cy="1005840"/>
          </a:xfrm>
          <a:prstGeom prst="roundRect">
            <a:avLst/>
          </a:prstGeom>
          <a:solidFill>
            <a:srgbClr val="1E1A5A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ectangle 39"/>
          <p:cNvSpPr/>
          <p:nvPr/>
        </p:nvSpPr>
        <p:spPr>
          <a:xfrm>
            <a:off x="457200" y="4672583"/>
            <a:ext cx="36576" cy="100584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640080" y="4745736"/>
            <a:ext cx="228600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Conservative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0080" y="4992623"/>
            <a:ext cx="2743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FFFFFF"/>
                </a:solidFill>
                <a:latin typeface="Calibri"/>
              </a:defRPr>
            </a:pPr>
            <a:r>
              <a:t>All OBS at 75-100%, no own estimates allowed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14800" y="4745736"/>
            <a:ext cx="1097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600" b="1" i="0">
                <a:solidFill>
                  <a:srgbClr val="E74C3C"/>
                </a:solidFill>
                <a:latin typeface="Calibri"/>
              </a:defRPr>
            </a:pPr>
            <a:r>
              <a:t>+80-120%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114800" y="5038344"/>
            <a:ext cx="109728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OBS RWA uplift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94960" y="4745736"/>
            <a:ext cx="109728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-100-150 bps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394960" y="5038344"/>
            <a:ext cx="109728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CET1 impact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02920" y="5852160"/>
            <a:ext cx="54864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F99B1C"/>
                </a:solidFill>
                <a:latin typeface="Calibri"/>
              </a:defRPr>
            </a:pPr>
            <a:r>
              <a:t>Floor interaction: CCF increases feed directly into SA floor RWA —</a:t>
            </a:r>
            <a:br/>
            <a:r>
              <a:t>amplifying impact by up to 1.5x for floor-constrained banks.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C0C0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E0E0F0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rPr lang="en-FR"/>
              <a:t>10 / 14</a:t>
            </a:r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F99B1C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</p:spTree>
    <p:extLst>
      <p:ext uri="{BB962C8B-B14F-4D97-AF65-F5344CB8AC3E}">
        <p14:creationId xmlns:p14="http://schemas.microsoft.com/office/powerpoint/2010/main" val="335670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02920" y="411480"/>
            <a:ext cx="1645920" cy="228600"/>
          </a:xfrm>
          <a:prstGeom prst="roundRect">
            <a:avLst/>
          </a:prstGeom>
          <a:solidFill>
            <a:srgbClr val="E0E8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94360" y="429768"/>
            <a:ext cx="146304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1" i="0">
                <a:solidFill>
                  <a:srgbClr val="1F8FF6"/>
                </a:solidFill>
                <a:latin typeface="Calibri"/>
              </a:defRPr>
            </a:pPr>
            <a:r>
              <a:t>FLOOR MECHANICS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731520"/>
            <a:ext cx="5486400" cy="7315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000" b="1" i="0">
                <a:solidFill>
                  <a:srgbClr val="00338D"/>
                </a:solidFill>
                <a:latin typeface="Calibri"/>
              </a:defRPr>
            </a:pPr>
            <a:r>
              <a:t>CCF x Output Floor:</a:t>
            </a:r>
            <a:br/>
            <a:r>
              <a:t>The Amplification Effect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1554480"/>
            <a:ext cx="5852160" cy="5486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0" i="0">
                <a:solidFill>
                  <a:srgbClr val="000000"/>
                </a:solidFill>
                <a:latin typeface="Calibri"/>
              </a:defRPr>
            </a:pPr>
            <a:r>
              <a:t>The output floor sets minimum RWA at 72.5% of the SA calculation. CCF enters through its effect on EAD — making the RTS outcome even more consequential for floor-constrained banks.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1" y="2286000"/>
            <a:ext cx="1234440" cy="1079500"/>
          </a:xfrm>
          <a:prstGeom prst="round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13231" y="2377440"/>
            <a:ext cx="1234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rPr lang="en-US" sz="1000" b="1" dirty="0">
                <a:solidFill>
                  <a:srgbClr val="4A3DC7"/>
                </a:solidFill>
                <a:latin typeface="Calibri"/>
              </a:rPr>
              <a:t>CCF Rate ↑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3231" y="2730500"/>
            <a:ext cx="1234440" cy="558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SA CCF rates</a:t>
            </a:r>
            <a:br/>
            <a:r>
              <a:t>recalibrated higher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69515" y="2692400"/>
            <a:ext cx="146304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400" b="1" i="0">
                <a:solidFill>
                  <a:srgbClr val="1F8FF6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112263" y="2286000"/>
            <a:ext cx="1234440" cy="1079500"/>
          </a:xfrm>
          <a:prstGeom prst="round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2112263" y="2377440"/>
            <a:ext cx="1234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rPr lang="en-US" sz="1000" b="1" dirty="0">
                <a:solidFill>
                  <a:srgbClr val="4A3DC7"/>
                </a:solidFill>
                <a:latin typeface="Calibri"/>
              </a:rPr>
              <a:t>EAD ↑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12263" y="2730500"/>
            <a:ext cx="1234440" cy="558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Exposure at Default</a:t>
            </a:r>
            <a:br/>
            <a:r>
              <a:t>increases for OBS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368547" y="2692400"/>
            <a:ext cx="146304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400" b="1" i="0">
                <a:solidFill>
                  <a:srgbClr val="1F8FF6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3511296" y="2286000"/>
            <a:ext cx="1234440" cy="1079500"/>
          </a:xfrm>
          <a:prstGeom prst="round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3511296" y="2377440"/>
            <a:ext cx="1234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rPr lang="en-US" sz="1000" b="1" dirty="0">
                <a:solidFill>
                  <a:srgbClr val="4A3DC7"/>
                </a:solidFill>
                <a:latin typeface="Calibri"/>
              </a:rPr>
              <a:t>SA RWA ↑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511296" y="2730500"/>
            <a:ext cx="1234440" cy="558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Standardised Approach</a:t>
            </a:r>
            <a:br/>
            <a:r>
              <a:t>RWA increases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7579" y="2692400"/>
            <a:ext cx="146304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400" b="1" i="0">
                <a:solidFill>
                  <a:srgbClr val="1F8FF6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4910327" y="2286000"/>
            <a:ext cx="1234440" cy="1079500"/>
          </a:xfrm>
          <a:prstGeom prst="round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4910327" y="2377440"/>
            <a:ext cx="1234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rPr lang="en-US" sz="1000" b="1" dirty="0">
                <a:solidFill>
                  <a:srgbClr val="4A3DC7"/>
                </a:solidFill>
                <a:latin typeface="Calibri"/>
              </a:rPr>
              <a:t>Floor RWA ↑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910327" y="2730500"/>
            <a:ext cx="1234440" cy="558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72.5% x SA RWA</a:t>
            </a:r>
            <a:br/>
            <a:r>
              <a:t>becomes binding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457200" y="3594100"/>
            <a:ext cx="5943600" cy="952500"/>
          </a:xfrm>
          <a:prstGeom prst="roundRect">
            <a:avLst/>
          </a:prstGeom>
          <a:solidFill>
            <a:srgbClr val="FDEC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TextBox 71"/>
          <p:cNvSpPr txBox="1"/>
          <p:nvPr/>
        </p:nvSpPr>
        <p:spPr>
          <a:xfrm>
            <a:off x="502920" y="3657600"/>
            <a:ext cx="58521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400" b="1" i="0">
                <a:solidFill>
                  <a:srgbClr val="E74C3C"/>
                </a:solidFill>
                <a:latin typeface="Calibri"/>
              </a:defRPr>
            </a:pPr>
            <a:r>
              <a:t>Up to 1.5x impact amplification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02920" y="3987800"/>
            <a:ext cx="5852160" cy="5080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Floor-constrained banks: every 1pp CCF increase has ~1.5x the</a:t>
            </a:r>
            <a:br/>
            <a:r>
              <a:t>RWA effect compared to banks well above the floor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02920" y="4800600"/>
            <a:ext cx="45720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t>Implication: Banks near the floor must run CCF scenarios through</a:t>
            </a:r>
            <a:br/>
            <a:r>
              <a:t>the floor calculation — not just through IRB RWA.</a:t>
            </a:r>
          </a:p>
        </p:txBody>
      </p:sp>
      <p:sp>
        <p:nvSpPr>
          <p:cNvPr id="75" name="Rectangle 74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TextBox 75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4A3DC7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rPr lang="en-FR"/>
              <a:t>11 / 14</a:t>
            </a:r>
            <a:endParaRPr/>
          </a:p>
        </p:txBody>
      </p:sp>
      <p:sp>
        <p:nvSpPr>
          <p:cNvPr id="78" name="TextBox 77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1F8FF6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  <p:sp>
        <p:nvSpPr>
          <p:cNvPr id="200" name="GradientTop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GradientCardBar1"/>
          <p:cNvSpPr/>
          <p:nvPr/>
        </p:nvSpPr>
        <p:spPr>
          <a:xfrm>
            <a:off x="711200" y="2286000"/>
            <a:ext cx="1231900" cy="38100"/>
          </a:xfrm>
          <a:prstGeom prst="rect">
            <a:avLst/>
          </a:prstGeom>
          <a:gradFill>
            <a:gsLst>
              <a:gs pos="0">
                <a:srgbClr val="6257DF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GradientCardBar2"/>
          <p:cNvSpPr/>
          <p:nvPr/>
        </p:nvSpPr>
        <p:spPr>
          <a:xfrm>
            <a:off x="2108200" y="2286000"/>
            <a:ext cx="1231900" cy="38100"/>
          </a:xfrm>
          <a:prstGeom prst="rect">
            <a:avLst/>
          </a:prstGeom>
          <a:gradFill>
            <a:gsLst>
              <a:gs pos="0">
                <a:srgbClr val="6257DF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3" name="GradientCardBar3"/>
          <p:cNvSpPr/>
          <p:nvPr/>
        </p:nvSpPr>
        <p:spPr>
          <a:xfrm>
            <a:off x="3505200" y="2286000"/>
            <a:ext cx="1231900" cy="38100"/>
          </a:xfrm>
          <a:prstGeom prst="rect">
            <a:avLst/>
          </a:prstGeom>
          <a:gradFill>
            <a:gsLst>
              <a:gs pos="0">
                <a:srgbClr val="6257DF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GradientCardBar4"/>
          <p:cNvSpPr/>
          <p:nvPr/>
        </p:nvSpPr>
        <p:spPr>
          <a:xfrm>
            <a:off x="4914900" y="2286000"/>
            <a:ext cx="1231900" cy="38100"/>
          </a:xfrm>
          <a:prstGeom prst="rect">
            <a:avLst/>
          </a:prstGeom>
          <a:gradFill>
            <a:gsLst>
              <a:gs pos="0">
                <a:srgbClr val="6257DF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32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radientTop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GradientNOW"/>
          <p:cNvSpPr/>
          <p:nvPr/>
        </p:nvSpPr>
        <p:spPr>
          <a:xfrm>
            <a:off x="508000" y="1320800"/>
            <a:ext cx="1854200" cy="406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GradientNEXT"/>
          <p:cNvSpPr/>
          <p:nvPr/>
        </p:nvSpPr>
        <p:spPr>
          <a:xfrm>
            <a:off x="2501900" y="1320800"/>
            <a:ext cx="1854200" cy="406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3" name="GradientTHEN"/>
          <p:cNvSpPr/>
          <p:nvPr/>
        </p:nvSpPr>
        <p:spPr>
          <a:xfrm>
            <a:off x="4495800" y="1320800"/>
            <a:ext cx="1854200" cy="406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02920" y="411480"/>
            <a:ext cx="1645920" cy="228600"/>
          </a:xfrm>
          <a:prstGeom prst="roundRect">
            <a:avLst/>
          </a:prstGeom>
          <a:solidFill>
            <a:srgbClr val="E0E8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94360" y="429768"/>
            <a:ext cx="146304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1" i="0">
                <a:solidFill>
                  <a:srgbClr val="1F8FF6"/>
                </a:solidFill>
                <a:latin typeface="Calibri"/>
              </a:defRPr>
            </a:pPr>
            <a:r>
              <a:t>IMPLEMENTATION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731520"/>
            <a:ext cx="54864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200" b="1" i="0">
                <a:solidFill>
                  <a:srgbClr val="00338D"/>
                </a:solidFill>
                <a:latin typeface="Calibri"/>
              </a:defRPr>
            </a:pPr>
            <a:r>
              <a:t>Your CCF Readiness Roadmap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2920" y="1344168"/>
            <a:ext cx="18592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rPr dirty="0"/>
              <a:t>NOW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2920" y="1536192"/>
            <a:ext cx="1859280" cy="164592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800" b="0" i="0">
                <a:solidFill>
                  <a:srgbClr val="FFFFFF"/>
                </a:solidFill>
                <a:latin typeface="Calibri"/>
              </a:defRPr>
            </a:pPr>
            <a:r>
              <a:t>Q2 2026</a:t>
            </a:r>
          </a:p>
        </p:txBody>
      </p:sp>
      <p:sp>
        <p:nvSpPr>
          <p:cNvPr id="37" name="Oval 36"/>
          <p:cNvSpPr/>
          <p:nvPr/>
        </p:nvSpPr>
        <p:spPr>
          <a:xfrm>
            <a:off x="548640" y="1975104"/>
            <a:ext cx="64008" cy="64008"/>
          </a:xfrm>
          <a:prstGeom prst="ellipse">
            <a:avLst/>
          </a:prstGeom>
          <a:solidFill>
            <a:srgbClr val="4A3D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685800" y="1920240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Run 5 CCF scenarios across product segments</a:t>
            </a:r>
          </a:p>
        </p:txBody>
      </p:sp>
      <p:sp>
        <p:nvSpPr>
          <p:cNvPr id="39" name="Oval 38"/>
          <p:cNvSpPr/>
          <p:nvPr/>
        </p:nvSpPr>
        <p:spPr>
          <a:xfrm>
            <a:off x="548640" y="2359152"/>
            <a:ext cx="64008" cy="64008"/>
          </a:xfrm>
          <a:prstGeom prst="ellipse">
            <a:avLst/>
          </a:prstGeom>
          <a:solidFill>
            <a:srgbClr val="4A3D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685800" y="2304288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Audit UCC contract enforceability</a:t>
            </a:r>
          </a:p>
        </p:txBody>
      </p:sp>
      <p:sp>
        <p:nvSpPr>
          <p:cNvPr id="41" name="Oval 40"/>
          <p:cNvSpPr/>
          <p:nvPr/>
        </p:nvSpPr>
        <p:spPr>
          <a:xfrm>
            <a:off x="548640" y="2743200"/>
            <a:ext cx="64008" cy="64008"/>
          </a:xfrm>
          <a:prstGeom prst="ellipse">
            <a:avLst/>
          </a:prstGeom>
          <a:solidFill>
            <a:srgbClr val="4A3D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685800" y="2688336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Map OBS product taxonomy to CRR3 categories</a:t>
            </a:r>
          </a:p>
        </p:txBody>
      </p:sp>
      <p:sp>
        <p:nvSpPr>
          <p:cNvPr id="43" name="Oval 42"/>
          <p:cNvSpPr/>
          <p:nvPr/>
        </p:nvSpPr>
        <p:spPr>
          <a:xfrm>
            <a:off x="548640" y="3127248"/>
            <a:ext cx="64008" cy="64008"/>
          </a:xfrm>
          <a:prstGeom prst="ellipse">
            <a:avLst/>
          </a:prstGeom>
          <a:solidFill>
            <a:srgbClr val="4A3D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685800" y="3072384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Assess IRB own-estimate qualification gaps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499360" y="1344168"/>
            <a:ext cx="18592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NEXT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499360" y="1536192"/>
            <a:ext cx="1859280" cy="164592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800" b="0" i="0">
                <a:solidFill>
                  <a:srgbClr val="FFFFFF"/>
                </a:solidFill>
                <a:latin typeface="Calibri"/>
              </a:defRPr>
            </a:pPr>
            <a:r>
              <a:t>H2 2026</a:t>
            </a:r>
          </a:p>
        </p:txBody>
      </p:sp>
      <p:sp>
        <p:nvSpPr>
          <p:cNvPr id="67" name="Oval 66"/>
          <p:cNvSpPr/>
          <p:nvPr/>
        </p:nvSpPr>
        <p:spPr>
          <a:xfrm>
            <a:off x="2545080" y="1975104"/>
            <a:ext cx="64008" cy="64008"/>
          </a:xfrm>
          <a:prstGeom prst="ellipse">
            <a:avLst/>
          </a:prstGeom>
          <a:solidFill>
            <a:srgbClr val="4164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682240" y="1920240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Begin product redesign (cancellability, tenor)</a:t>
            </a:r>
          </a:p>
        </p:txBody>
      </p:sp>
      <p:sp>
        <p:nvSpPr>
          <p:cNvPr id="69" name="Oval 68"/>
          <p:cNvSpPr/>
          <p:nvPr/>
        </p:nvSpPr>
        <p:spPr>
          <a:xfrm>
            <a:off x="2545080" y="2359152"/>
            <a:ext cx="64008" cy="64008"/>
          </a:xfrm>
          <a:prstGeom prst="ellipse">
            <a:avLst/>
          </a:prstGeom>
          <a:solidFill>
            <a:srgbClr val="4164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TextBox 69"/>
          <p:cNvSpPr txBox="1"/>
          <p:nvPr/>
        </p:nvSpPr>
        <p:spPr>
          <a:xfrm>
            <a:off x="2682240" y="2304288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Remediate IRB data gaps for MoC reduction</a:t>
            </a:r>
          </a:p>
        </p:txBody>
      </p:sp>
      <p:sp>
        <p:nvSpPr>
          <p:cNvPr id="71" name="Oval 70"/>
          <p:cNvSpPr/>
          <p:nvPr/>
        </p:nvSpPr>
        <p:spPr>
          <a:xfrm>
            <a:off x="2545080" y="2743200"/>
            <a:ext cx="64008" cy="64008"/>
          </a:xfrm>
          <a:prstGeom prst="ellipse">
            <a:avLst/>
          </a:prstGeom>
          <a:solidFill>
            <a:srgbClr val="4164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TextBox 71"/>
          <p:cNvSpPr txBox="1"/>
          <p:nvPr/>
        </p:nvSpPr>
        <p:spPr>
          <a:xfrm>
            <a:off x="2682240" y="2688336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Respond to EBA consultation with bank data</a:t>
            </a:r>
          </a:p>
        </p:txBody>
      </p:sp>
      <p:sp>
        <p:nvSpPr>
          <p:cNvPr id="73" name="Oval 72"/>
          <p:cNvSpPr/>
          <p:nvPr/>
        </p:nvSpPr>
        <p:spPr>
          <a:xfrm>
            <a:off x="2545080" y="3127248"/>
            <a:ext cx="64008" cy="64008"/>
          </a:xfrm>
          <a:prstGeom prst="ellipse">
            <a:avLst/>
          </a:prstGeom>
          <a:solidFill>
            <a:srgbClr val="4164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TextBox 73"/>
          <p:cNvSpPr txBox="1"/>
          <p:nvPr/>
        </p:nvSpPr>
        <p:spPr>
          <a:xfrm>
            <a:off x="2682240" y="3072384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Update ICAAP capital projections for CCF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495800" y="1344168"/>
            <a:ext cx="18592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200" b="1" i="0">
                <a:solidFill>
                  <a:srgbClr val="FFFFFF"/>
                </a:solidFill>
                <a:latin typeface="Calibri"/>
              </a:defRPr>
            </a:pPr>
            <a:r>
              <a:t>THEN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495800" y="1536192"/>
            <a:ext cx="1859280" cy="164592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800" b="0" i="0">
                <a:solidFill>
                  <a:srgbClr val="FFFFFF"/>
                </a:solidFill>
                <a:latin typeface="Calibri"/>
              </a:defRPr>
            </a:pPr>
            <a:r>
              <a:t>2027</a:t>
            </a:r>
          </a:p>
        </p:txBody>
      </p:sp>
      <p:sp>
        <p:nvSpPr>
          <p:cNvPr id="97" name="Oval 96"/>
          <p:cNvSpPr/>
          <p:nvPr/>
        </p:nvSpPr>
        <p:spPr>
          <a:xfrm>
            <a:off x="4541520" y="1975104"/>
            <a:ext cx="64008" cy="64008"/>
          </a:xfrm>
          <a:prstGeom prst="ellipse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TextBox 97"/>
          <p:cNvSpPr txBox="1"/>
          <p:nvPr/>
        </p:nvSpPr>
        <p:spPr>
          <a:xfrm>
            <a:off x="4678680" y="1920240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Implement system changes for new CCF grid</a:t>
            </a:r>
          </a:p>
        </p:txBody>
      </p:sp>
      <p:sp>
        <p:nvSpPr>
          <p:cNvPr id="99" name="Oval 98"/>
          <p:cNvSpPr/>
          <p:nvPr/>
        </p:nvSpPr>
        <p:spPr>
          <a:xfrm>
            <a:off x="4541520" y="2359152"/>
            <a:ext cx="64008" cy="64008"/>
          </a:xfrm>
          <a:prstGeom prst="ellipse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4678680" y="2304288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Parallel-run COREP reporting templates</a:t>
            </a:r>
          </a:p>
        </p:txBody>
      </p:sp>
      <p:sp>
        <p:nvSpPr>
          <p:cNvPr id="101" name="Oval 100"/>
          <p:cNvSpPr/>
          <p:nvPr/>
        </p:nvSpPr>
        <p:spPr>
          <a:xfrm>
            <a:off x="4541520" y="2743200"/>
            <a:ext cx="64008" cy="64008"/>
          </a:xfrm>
          <a:prstGeom prst="ellipse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2" name="TextBox 101"/>
          <p:cNvSpPr txBox="1"/>
          <p:nvPr/>
        </p:nvSpPr>
        <p:spPr>
          <a:xfrm>
            <a:off x="4678680" y="2688336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Publish Pillar 3 disclosures in new format</a:t>
            </a:r>
          </a:p>
        </p:txBody>
      </p:sp>
      <p:sp>
        <p:nvSpPr>
          <p:cNvPr id="103" name="Oval 102"/>
          <p:cNvSpPr/>
          <p:nvPr/>
        </p:nvSpPr>
        <p:spPr>
          <a:xfrm>
            <a:off x="4541520" y="3127248"/>
            <a:ext cx="64008" cy="64008"/>
          </a:xfrm>
          <a:prstGeom prst="ellipse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4" name="TextBox 103"/>
          <p:cNvSpPr txBox="1"/>
          <p:nvPr/>
        </p:nvSpPr>
        <p:spPr>
          <a:xfrm>
            <a:off x="4678680" y="3072384"/>
            <a:ext cx="158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Final calibration against published RTS text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502920" y="5303520"/>
            <a:ext cx="45720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4A3DC7"/>
                </a:solidFill>
                <a:latin typeface="Calibri"/>
              </a:defRPr>
            </a:pPr>
            <a:r>
              <a:t>Early engagement reduces capital impact by 20-40%</a:t>
            </a:r>
            <a:br/>
            <a:r>
              <a:t>vs reactive compliance after final text publication.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7" name="TextBox 106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4A3DC7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rPr lang="en-FR"/>
              <a:t>12 / 14</a:t>
            </a:r>
            <a:endParaRPr/>
          </a:p>
        </p:txBody>
      </p:sp>
      <p:sp>
        <p:nvSpPr>
          <p:cNvPr id="109" name="TextBox 108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1F8FF6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</p:spTree>
    <p:extLst>
      <p:ext uri="{BB962C8B-B14F-4D97-AF65-F5344CB8AC3E}">
        <p14:creationId xmlns:p14="http://schemas.microsoft.com/office/powerpoint/2010/main" val="398887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257DF"/>
            </a:gs>
            <a:gs pos="30000">
              <a:srgbClr val="4A60E5"/>
            </a:gs>
            <a:gs pos="55000">
              <a:srgbClr val="3568E8"/>
            </a:gs>
            <a:gs pos="80000">
              <a:srgbClr val="2A6DC6"/>
            </a:gs>
            <a:gs pos="100000">
              <a:srgbClr val="2667C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opGradient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F99B1C"/>
              </a:gs>
              <a:gs pos="15000">
                <a:srgbClr val="6258E0"/>
              </a:gs>
              <a:gs pos="35000">
                <a:srgbClr val="4A6AE7"/>
              </a:gs>
              <a:gs pos="60000">
                <a:srgbClr val="3C76EC"/>
              </a:gs>
              <a:gs pos="100000">
                <a:srgbClr val="1F8F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02920" y="320040"/>
            <a:ext cx="2743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FFFFFF"/>
                </a:solidFill>
                <a:latin typeface="Calibri"/>
              </a:defRPr>
            </a:pPr>
            <a:r>
              <a:t>REGULATORY INTELLIGENCE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594360"/>
            <a:ext cx="54864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200" b="1" i="0">
                <a:solidFill>
                  <a:srgbClr val="FFFFFF"/>
                </a:solidFill>
                <a:latin typeface="Calibri"/>
              </a:defRPr>
            </a:pPr>
            <a:r>
              <a:t>EBA Consultation: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960120"/>
            <a:ext cx="54864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200" b="1" i="0">
                <a:solidFill>
                  <a:srgbClr val="F99B1C"/>
                </a:solidFill>
                <a:latin typeface="Calibri"/>
              </a:defRPr>
            </a:pPr>
            <a:r>
              <a:t>Your Highest-Leverage Move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1417320"/>
            <a:ext cx="5852160" cy="54864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0" i="0">
                <a:solidFill>
                  <a:srgbClr val="E8E8F4"/>
                </a:solidFill>
                <a:latin typeface="Calibri"/>
              </a:defRPr>
            </a:pPr>
            <a:r>
              <a:t>Most banks leave EBA consultations to industry associations. This is a strategic error. Banks that submit well-evidenced, quantitative responses genuinely influence calibration decisions — particularly on CCF rates.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2103120"/>
            <a:ext cx="5943600" cy="594360"/>
          </a:xfrm>
          <a:prstGeom prst="roundRect">
            <a:avLst/>
          </a:prstGeom>
          <a:solidFill>
            <a:srgbClr val="1E1A5A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94360" y="2148839"/>
            <a:ext cx="457200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1" i="0">
                <a:solidFill>
                  <a:srgbClr val="F99B1C"/>
                </a:solidFill>
                <a:latin typeface="Calibri"/>
              </a:defRPr>
            </a:pPr>
            <a:r>
              <a:t>Empirical CCF data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2377439"/>
            <a:ext cx="557784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E0E0F0"/>
                </a:solidFill>
                <a:latin typeface="Calibri"/>
              </a:defRPr>
            </a:pPr>
            <a:r>
              <a:t>Submit observed drawdown rates by product. EBA calibrates from real bank data — yours can directly shape the final CCF number.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2816352"/>
            <a:ext cx="5943600" cy="594360"/>
          </a:xfrm>
          <a:prstGeom prst="roundRect">
            <a:avLst/>
          </a:prstGeom>
          <a:solidFill>
            <a:srgbClr val="1E1A5A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94360" y="2862072"/>
            <a:ext cx="457200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1" i="0">
                <a:solidFill>
                  <a:srgbClr val="F99B1C"/>
                </a:solidFill>
                <a:latin typeface="Calibri"/>
              </a:defRPr>
            </a:pPr>
            <a:r>
              <a:t>Implementation cost evidence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3090672"/>
            <a:ext cx="557784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E0E0F0"/>
                </a:solidFill>
                <a:latin typeface="Calibri"/>
              </a:defRPr>
            </a:pPr>
            <a:r>
              <a:t>Quantify what implementation looks like. Disproportionate cost can influence transition provisions and phase-in periods.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" y="3529584"/>
            <a:ext cx="5943600" cy="594360"/>
          </a:xfrm>
          <a:prstGeom prst="roundRect">
            <a:avLst/>
          </a:prstGeom>
          <a:solidFill>
            <a:srgbClr val="1E1A5A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594360" y="3575304"/>
            <a:ext cx="457200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1" i="0">
                <a:solidFill>
                  <a:srgbClr val="F99B1C"/>
                </a:solidFill>
                <a:latin typeface="Calibri"/>
              </a:defRPr>
            </a:pPr>
            <a:r>
              <a:t>Product-specific arguments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" y="3803904"/>
            <a:ext cx="557784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E0E0F0"/>
                </a:solidFill>
                <a:latin typeface="Calibri"/>
              </a:defRPr>
            </a:pPr>
            <a:r>
              <a:t>Self-liquidating trade finance instruments have fundamentally different risk profiles. Argue for product carve-outs with data.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57200" y="4242816"/>
            <a:ext cx="5943600" cy="594360"/>
          </a:xfrm>
          <a:prstGeom prst="roundRect">
            <a:avLst/>
          </a:prstGeom>
          <a:solidFill>
            <a:srgbClr val="1E1A5A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94360" y="4288536"/>
            <a:ext cx="457200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1" i="0">
                <a:solidFill>
                  <a:srgbClr val="F99B1C"/>
                </a:solidFill>
                <a:latin typeface="Calibri"/>
              </a:defRPr>
            </a:pPr>
            <a:r>
              <a:t>Cross-jurisdictional impact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4517136"/>
            <a:ext cx="557784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E0E0F0"/>
                </a:solidFill>
                <a:latin typeface="Calibri"/>
              </a:defRPr>
            </a:pPr>
            <a:r>
              <a:t>Show how calibration interacts with local market structures. One-size-fits-all calibration disproportionately affects specific banking models.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" y="5212080"/>
            <a:ext cx="58521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1">
                <a:solidFill>
                  <a:srgbClr val="FFFFFF"/>
                </a:solidFill>
                <a:latin typeface="Calibri"/>
              </a:defRPr>
            </a:pPr>
            <a:r>
              <a:rPr lang="en-US" sz="800" i="1" dirty="0">
                <a:solidFill>
                  <a:srgbClr val="FFFFFF"/>
                </a:solidFill>
                <a:latin typeface="Calibri"/>
              </a:rPr>
              <a:t>A well-prepared consultation response is one of the highest-leverage regulatory interventions available to a bank.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C0C0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E0E0F0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rPr lang="en-FR"/>
              <a:t>13 / 14</a:t>
            </a:r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F99B1C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</p:spTree>
    <p:extLst>
      <p:ext uri="{BB962C8B-B14F-4D97-AF65-F5344CB8AC3E}">
        <p14:creationId xmlns:p14="http://schemas.microsoft.com/office/powerpoint/2010/main" val="1958966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257DF"/>
            </a:gs>
            <a:gs pos="30000">
              <a:srgbClr val="4A60E5"/>
            </a:gs>
            <a:gs pos="55000">
              <a:srgbClr val="3568E8"/>
            </a:gs>
            <a:gs pos="80000">
              <a:srgbClr val="2A6DC6"/>
            </a:gs>
            <a:gs pos="100000">
              <a:srgbClr val="2667C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radientTop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29768" y="182880"/>
            <a:ext cx="731520" cy="7315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200" b="1" i="0">
                <a:solidFill>
                  <a:srgbClr val="5550CC"/>
                </a:solidFill>
                <a:latin typeface="Calibri"/>
              </a:defRPr>
            </a:pPr>
            <a:r>
              <a:t>"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914400"/>
            <a:ext cx="5852160" cy="6400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600" b="1" i="0">
                <a:solidFill>
                  <a:srgbClr val="FFFFFF"/>
                </a:solidFill>
                <a:latin typeface="Calibri"/>
              </a:defRPr>
            </a:pPr>
            <a:r>
              <a:t>The banks that build for the consultation are ready on day one. The banks that wait for publication never are.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1920240"/>
            <a:ext cx="2743200" cy="4114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600" b="1" i="0">
                <a:solidFill>
                  <a:srgbClr val="FFFFFF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2331720"/>
            <a:ext cx="2743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0" i="0">
                <a:solidFill>
                  <a:srgbClr val="B8B8D8"/>
                </a:solidFill>
                <a:latin typeface="Calibri"/>
              </a:defRPr>
            </a:pPr>
            <a:r>
              <a:t>Capital clarity. Regulatory confidence.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" y="2692400"/>
            <a:ext cx="58521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400" b="1" i="0">
                <a:solidFill>
                  <a:srgbClr val="FFFFFF"/>
                </a:solidFill>
                <a:latin typeface="Calibri"/>
              </a:defRPr>
            </a:pPr>
            <a:r>
              <a:t>Need a CCF impact assessment?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2971800"/>
            <a:ext cx="585216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100" b="0" i="0">
                <a:solidFill>
                  <a:srgbClr val="FFFFFF"/>
                </a:solidFill>
                <a:latin typeface="Calibri"/>
              </a:defRPr>
            </a:pPr>
            <a:r>
              <a:rPr lang="en-US" sz="1100" dirty="0">
                <a:solidFill>
                  <a:srgbClr val="FFFFFF"/>
                </a:solidFill>
                <a:latin typeface="Calibri"/>
              </a:rPr>
              <a:t>contact@ezelman.com  |  Schedule a call →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" y="3352800"/>
            <a:ext cx="18288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B8B8D8"/>
                </a:solidFill>
                <a:latin typeface="Calibri"/>
              </a:defRPr>
            </a:pPr>
            <a:r>
              <a:t>ezelman.com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14600" y="3352800"/>
            <a:ext cx="18288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0">
                <a:solidFill>
                  <a:srgbClr val="B8B8D8"/>
                </a:solidFill>
                <a:latin typeface="Calibri"/>
              </a:defRPr>
            </a:pPr>
            <a:r>
              <a:rPr dirty="0"/>
              <a:t>+33 7 86 98 62 29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26280" y="3352800"/>
            <a:ext cx="18288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900" b="0" i="0">
                <a:solidFill>
                  <a:srgbClr val="B8B8D8"/>
                </a:solidFill>
                <a:latin typeface="Calibri"/>
              </a:defRPr>
            </a:pPr>
            <a:r>
              <a:t>LinkedIn: Ezelman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920" y="3810000"/>
            <a:ext cx="3657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400" b="1" i="0">
                <a:solidFill>
                  <a:srgbClr val="F99B1C"/>
                </a:solidFill>
                <a:latin typeface="Calibri"/>
              </a:defRPr>
            </a:pPr>
            <a:r>
              <a:rPr lang="en-US" sz="1400" b="1" dirty="0">
                <a:solidFill>
                  <a:srgbClr val="F99B1C"/>
                </a:solidFill>
                <a:latin typeface="Calibri"/>
              </a:rPr>
              <a:t>Follow for more regulatory insights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2920" y="4064000"/>
            <a:ext cx="4572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100" b="0" i="0">
                <a:solidFill>
                  <a:srgbClr val="D0D0E8"/>
                </a:solidFill>
                <a:latin typeface="Calibri"/>
              </a:defRPr>
            </a:pPr>
            <a:r>
              <a:rPr lang="en-US" sz="1100" dirty="0">
                <a:solidFill>
                  <a:srgbClr val="D0D0E8"/>
                </a:solidFill>
                <a:latin typeface="Calibri"/>
              </a:rPr>
              <a:t>Full article: ezelman.com/blog-credit-risk-rts-its-2026-2027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C0C0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B8B8D8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B8B8D8"/>
                </a:solidFill>
                <a:latin typeface="Calibri"/>
              </a:defRPr>
            </a:pPr>
            <a:r>
              <a:rPr lang="en-FR"/>
              <a:t>14 / 14</a:t>
            </a:r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F99B1C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B8B8D8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774C83B2-C344-F34D-BB42-41209C68B5D5}"/>
              </a:ext>
            </a:extLst>
          </p:cNvPr>
          <p:cNvSpPr/>
          <p:nvPr/>
        </p:nvSpPr>
        <p:spPr>
          <a:xfrm>
            <a:off x="508000" y="4626836"/>
            <a:ext cx="5842000" cy="1016000"/>
          </a:xfrm>
          <a:prstGeom prst="roundRect">
            <a:avLst/>
          </a:prstGeom>
          <a:solidFill>
            <a:srgbClr val="F99B1C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2E69C3E-AA88-344E-8596-69ED683499C8}"/>
              </a:ext>
            </a:extLst>
          </p:cNvPr>
          <p:cNvSpPr txBox="1"/>
          <p:nvPr/>
        </p:nvSpPr>
        <p:spPr>
          <a:xfrm>
            <a:off x="698500" y="4690336"/>
            <a:ext cx="5461000" cy="355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b="1">
                <a:solidFill>
                  <a:srgbClr val="1A1A3E"/>
                </a:solidFill>
              </a:rPr>
              <a:t>REGULATORY RADAR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FF6A0C7-69C4-D742-9358-28A2CAD29520}"/>
              </a:ext>
            </a:extLst>
          </p:cNvPr>
          <p:cNvSpPr txBox="1"/>
          <p:nvPr/>
        </p:nvSpPr>
        <p:spPr>
          <a:xfrm>
            <a:off x="698500" y="5071336"/>
            <a:ext cx="5461000" cy="2794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1400">
                <a:solidFill>
                  <a:srgbClr val="1A1A3E"/>
                </a:solidFill>
              </a:rPr>
              <a:t>47 EBA technical standards. Real-time tracking. One dashboard.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B30AAB6-1557-0241-BC88-2DF136C8C779}"/>
              </a:ext>
            </a:extLst>
          </p:cNvPr>
          <p:cNvSpPr txBox="1"/>
          <p:nvPr/>
        </p:nvSpPr>
        <p:spPr>
          <a:xfrm>
            <a:off x="698500" y="5350736"/>
            <a:ext cx="54610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1400" b="1">
                <a:solidFill>
                  <a:srgbClr val="1A1A3E"/>
                </a:solidFill>
              </a:rPr>
              <a:t>ezelman.com/regulatory-radar</a:t>
            </a:r>
          </a:p>
        </p:txBody>
      </p:sp>
    </p:spTree>
    <p:extLst>
      <p:ext uri="{BB962C8B-B14F-4D97-AF65-F5344CB8AC3E}">
        <p14:creationId xmlns:p14="http://schemas.microsoft.com/office/powerpoint/2010/main" val="3536494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257DF"/>
            </a:gs>
            <a:gs pos="30000">
              <a:srgbClr val="4A60E5"/>
            </a:gs>
            <a:gs pos="55000">
              <a:srgbClr val="3568E8"/>
            </a:gs>
            <a:gs pos="80000">
              <a:srgbClr val="2A6DC6"/>
            </a:gs>
            <a:gs pos="100000">
              <a:srgbClr val="2667C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C0C0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FFFFFF"/>
                </a:solidFill>
                <a:latin typeface="Calibri"/>
              </a:defRPr>
            </a:pPr>
            <a:r>
              <a:rPr lang="en-US" sz="900" b="1" dirty="0">
                <a:solidFill>
                  <a:srgbClr val="FFFFFF"/>
                </a:solidFill>
                <a:latin typeface="Calibri"/>
              </a:rPr>
              <a:t>EZELMAN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800" b="0" i="0">
                <a:solidFill>
                  <a:srgbClr val="B8B8D8"/>
                </a:solidFill>
                <a:latin typeface="Calibri"/>
              </a:defRPr>
            </a:pPr>
            <a:r>
              <a:rPr lang="en-US" sz="800">
                <a:solidFill>
                  <a:srgbClr val="B8B8D8"/>
                </a:solidFill>
                <a:latin typeface="Calibri"/>
              </a:rPr>
              <a:t>2 / 14</a:t>
            </a:r>
            <a:endParaRPr lang="en-US" sz="800" dirty="0">
              <a:solidFill>
                <a:srgbClr val="C8C8E8"/>
              </a:solidFill>
              <a:latin typeface="Calibr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F99B1C"/>
                </a:solidFill>
                <a:latin typeface="Calibri"/>
              </a:defRPr>
            </a:pPr>
            <a:r>
              <a:rPr dirty="0" err="1"/>
              <a:t>ezelman.com</a:t>
            </a:r>
            <a:r>
              <a:rPr dirty="0"/>
              <a:t>/regulatory-radar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B8B8D8"/>
                </a:solidFill>
                <a:latin typeface="Calibri"/>
              </a:defRPr>
            </a:pPr>
            <a:r>
              <a:rPr lang="en-US" sz="700" dirty="0">
                <a:solidFill>
                  <a:srgbClr val="B8B8D8"/>
                </a:solidFill>
                <a:latin typeface="Calibri"/>
              </a:rPr>
              <a:t>Regulatory Radar  |  Track all EBA technical standards in real time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8286C-AB5C-9143-A910-8A8AF74157BB}"/>
              </a:ext>
            </a:extLst>
          </p:cNvPr>
          <p:cNvSpPr txBox="1"/>
          <p:nvPr/>
        </p:nvSpPr>
        <p:spPr>
          <a:xfrm>
            <a:off x="508000" y="482600"/>
            <a:ext cx="5842000" cy="14605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3200" b="1">
                <a:solidFill>
                  <a:srgbClr val="FFFFFF"/>
                </a:solidFill>
              </a:rPr>
              <a:t>Most banks are underestimating
this by 2–3x.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0FFBE1-3CC4-BE4A-9406-F11F9231EBDC}"/>
              </a:ext>
            </a:extLst>
          </p:cNvPr>
          <p:cNvSpPr txBox="1"/>
          <p:nvPr/>
        </p:nvSpPr>
        <p:spPr>
          <a:xfrm>
            <a:off x="508000" y="2095500"/>
            <a:ext cx="5842000" cy="1016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1400">
                <a:solidFill>
                  <a:srgbClr val="D0D0E8"/>
                </a:solidFill>
              </a:rPr>
              <a:t>The EBA's new CCF framework will reclassify nearly every off-balance sheet product.
Banks still using CRR2 assumptions are pricing risk on a regulation that no longer exists.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E715071-225A-0046-85CC-98796A4A8485}"/>
              </a:ext>
            </a:extLst>
          </p:cNvPr>
          <p:cNvSpPr txBox="1"/>
          <p:nvPr/>
        </p:nvSpPr>
        <p:spPr>
          <a:xfrm>
            <a:off x="508000" y="5524500"/>
            <a:ext cx="5842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1400" i="1">
                <a:solidFill>
                  <a:srgbClr val="B8B8D8"/>
                </a:solidFill>
              </a:rPr>
              <a:t>Here’s what’s changing — and what to do about it.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DCB4130-F1E0-6D4B-AB84-C99E0D296533}"/>
              </a:ext>
            </a:extLst>
          </p:cNvPr>
          <p:cNvSpPr/>
          <p:nvPr/>
        </p:nvSpPr>
        <p:spPr>
          <a:xfrm>
            <a:off x="508000" y="3485927"/>
            <a:ext cx="1854200" cy="1079500"/>
          </a:xfrm>
          <a:prstGeom prst="roundRect">
            <a:avLst/>
          </a:prstGeom>
          <a:solidFill>
            <a:srgbClr val="1A104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301382-FE28-504B-B87A-6846EF34A6A3}"/>
              </a:ext>
            </a:extLst>
          </p:cNvPr>
          <p:cNvSpPr/>
          <p:nvPr/>
        </p:nvSpPr>
        <p:spPr>
          <a:xfrm>
            <a:off x="508000" y="3485927"/>
            <a:ext cx="1854200" cy="50800"/>
          </a:xfrm>
          <a:prstGeom prst="rect">
            <a:avLst/>
          </a:prstGeom>
          <a:solidFill>
            <a:srgbClr val="F99B1C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3DA434-85EC-234B-BD19-4EBD7367FDA4}"/>
              </a:ext>
            </a:extLst>
          </p:cNvPr>
          <p:cNvSpPr txBox="1"/>
          <p:nvPr/>
        </p:nvSpPr>
        <p:spPr>
          <a:xfrm>
            <a:off x="609600" y="3587527"/>
            <a:ext cx="16510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fr-FR" sz="900" b="1">
                <a:solidFill>
                  <a:srgbClr val="F99B1C"/>
                </a:solidFill>
              </a:rPr>
              <a:t>RWA UPLIFT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7491E1-65A1-0842-AF27-C246AE3082ED}"/>
              </a:ext>
            </a:extLst>
          </p:cNvPr>
          <p:cNvSpPr txBox="1"/>
          <p:nvPr/>
        </p:nvSpPr>
        <p:spPr>
          <a:xfrm>
            <a:off x="609600" y="3816127"/>
            <a:ext cx="1651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fr-FR" sz="2200" b="1">
                <a:solidFill>
                  <a:srgbClr val="FFFFFF"/>
                </a:solidFill>
              </a:rPr>
              <a:t>15–30%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4A3896-9F44-AC4F-8116-35C4DAF35600}"/>
              </a:ext>
            </a:extLst>
          </p:cNvPr>
          <p:cNvSpPr txBox="1"/>
          <p:nvPr/>
        </p:nvSpPr>
        <p:spPr>
          <a:xfrm>
            <a:off x="609600" y="4222527"/>
            <a:ext cx="16510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fr-FR" sz="1000">
                <a:solidFill>
                  <a:srgbClr val="B8B8D8"/>
                </a:solidFill>
              </a:rPr>
              <a:t>on off-balance sheet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A52B64A0-3368-E940-85F5-2738979FBC98}"/>
              </a:ext>
            </a:extLst>
          </p:cNvPr>
          <p:cNvSpPr/>
          <p:nvPr/>
        </p:nvSpPr>
        <p:spPr>
          <a:xfrm>
            <a:off x="2501900" y="3485927"/>
            <a:ext cx="1854200" cy="1079500"/>
          </a:xfrm>
          <a:prstGeom prst="roundRect">
            <a:avLst/>
          </a:prstGeom>
          <a:solidFill>
            <a:srgbClr val="1A104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35540C9-95D1-214B-B90D-FE531A120A66}"/>
              </a:ext>
            </a:extLst>
          </p:cNvPr>
          <p:cNvSpPr/>
          <p:nvPr/>
        </p:nvSpPr>
        <p:spPr>
          <a:xfrm>
            <a:off x="2501900" y="3485927"/>
            <a:ext cx="1854200" cy="50800"/>
          </a:xfrm>
          <a:prstGeom prst="rect">
            <a:avLst/>
          </a:prstGeom>
          <a:solidFill>
            <a:srgbClr val="F99B1C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389156-135B-5542-9058-57B58D5C9E7D}"/>
              </a:ext>
            </a:extLst>
          </p:cNvPr>
          <p:cNvSpPr txBox="1"/>
          <p:nvPr/>
        </p:nvSpPr>
        <p:spPr>
          <a:xfrm>
            <a:off x="2603500" y="3587527"/>
            <a:ext cx="16510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fr-FR" sz="900" b="1">
                <a:solidFill>
                  <a:srgbClr val="F99B1C"/>
                </a:solidFill>
              </a:rPr>
              <a:t>ADDITIONAL RWA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D908EE-8CA9-FB4B-8573-645DDFD445D4}"/>
              </a:ext>
            </a:extLst>
          </p:cNvPr>
          <p:cNvSpPr txBox="1"/>
          <p:nvPr/>
        </p:nvSpPr>
        <p:spPr>
          <a:xfrm>
            <a:off x="2603500" y="3816127"/>
            <a:ext cx="1651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fr-FR" sz="2200" b="1" dirty="0">
                <a:solidFill>
                  <a:srgbClr val="FFFFFF"/>
                </a:solidFill>
              </a:rPr>
              <a:t>€2–5bn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ED7AAA-7BBB-6F4D-93CB-A54D30580113}"/>
              </a:ext>
            </a:extLst>
          </p:cNvPr>
          <p:cNvSpPr txBox="1"/>
          <p:nvPr/>
        </p:nvSpPr>
        <p:spPr>
          <a:xfrm>
            <a:off x="2603500" y="4222527"/>
            <a:ext cx="16510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fr-FR" sz="1000">
                <a:solidFill>
                  <a:srgbClr val="B8B8D8"/>
                </a:solidFill>
              </a:rPr>
              <a:t>for EUR 50bn+ bank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BE2E02-D193-D44C-AF32-6CD8C6F792BD}"/>
              </a:ext>
            </a:extLst>
          </p:cNvPr>
          <p:cNvSpPr/>
          <p:nvPr/>
        </p:nvSpPr>
        <p:spPr>
          <a:xfrm>
            <a:off x="4495800" y="3485927"/>
            <a:ext cx="1854200" cy="1079500"/>
          </a:xfrm>
          <a:prstGeom prst="roundRect">
            <a:avLst/>
          </a:prstGeom>
          <a:solidFill>
            <a:srgbClr val="1A104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5D8218C-4EE4-8248-88FC-40FDFB7C838B}"/>
              </a:ext>
            </a:extLst>
          </p:cNvPr>
          <p:cNvSpPr/>
          <p:nvPr/>
        </p:nvSpPr>
        <p:spPr>
          <a:xfrm>
            <a:off x="4495800" y="3485927"/>
            <a:ext cx="1854200" cy="50800"/>
          </a:xfrm>
          <a:prstGeom prst="rect">
            <a:avLst/>
          </a:prstGeom>
          <a:solidFill>
            <a:srgbClr val="F99B1C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781837-4AE3-9A4E-A0CD-7B17B20567A9}"/>
              </a:ext>
            </a:extLst>
          </p:cNvPr>
          <p:cNvSpPr txBox="1"/>
          <p:nvPr/>
        </p:nvSpPr>
        <p:spPr>
          <a:xfrm>
            <a:off x="4597400" y="3587527"/>
            <a:ext cx="1651000" cy="203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fr-FR" sz="900" b="1">
                <a:solidFill>
                  <a:srgbClr val="F99B1C"/>
                </a:solidFill>
              </a:rPr>
              <a:t>CET1 IMPACT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1AC4AA4-EFE0-2745-920C-71B6DFEFE54A}"/>
              </a:ext>
            </a:extLst>
          </p:cNvPr>
          <p:cNvSpPr txBox="1"/>
          <p:nvPr/>
        </p:nvSpPr>
        <p:spPr>
          <a:xfrm>
            <a:off x="4597400" y="3816127"/>
            <a:ext cx="1651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fr-FR" sz="2200" b="1">
                <a:solidFill>
                  <a:srgbClr val="FFFFFF"/>
                </a:solidFill>
              </a:rPr>
              <a:t>30–75 bps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2F43F6B-2E55-A34E-934C-6C30590D07B9}"/>
              </a:ext>
            </a:extLst>
          </p:cNvPr>
          <p:cNvSpPr txBox="1"/>
          <p:nvPr/>
        </p:nvSpPr>
        <p:spPr>
          <a:xfrm>
            <a:off x="4597400" y="4222527"/>
            <a:ext cx="1651000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fr-FR" sz="1000">
                <a:solidFill>
                  <a:srgbClr val="B8B8D8"/>
                </a:solidFill>
              </a:rPr>
              <a:t>capital ratio erosion</a:t>
            </a:r>
          </a:p>
        </p:txBody>
      </p:sp>
      <p:sp>
        <p:nvSpPr>
          <p:cNvPr id="200" name="GradientTop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81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02920" y="411480"/>
            <a:ext cx="1645920" cy="22860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94360" y="429768"/>
            <a:ext cx="146304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1" i="0">
                <a:solidFill>
                  <a:srgbClr val="1F8FF6"/>
                </a:solidFill>
                <a:latin typeface="Calibri"/>
              </a:defRPr>
            </a:pPr>
            <a:r>
              <a:t>FUNDAMENTALS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731520"/>
            <a:ext cx="4572000" cy="8229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200" b="1" i="0">
                <a:solidFill>
                  <a:srgbClr val="00338D"/>
                </a:solidFill>
                <a:latin typeface="Calibri"/>
              </a:defRPr>
            </a:pPr>
            <a:r>
              <a:t>What is a Credit</a:t>
            </a:r>
            <a:br/>
            <a:r>
              <a:t>Conversion Factor?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1645920"/>
            <a:ext cx="5852160" cy="4572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100" b="0" i="0">
                <a:solidFill>
                  <a:srgbClr val="000000"/>
                </a:solidFill>
                <a:latin typeface="Calibri"/>
              </a:defRPr>
            </a:pPr>
            <a:r>
              <a:t>A CCF determines the fraction of an undrawn commitment that regulators treat as if it were already drawn — for capital calculation purposes.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2240280"/>
            <a:ext cx="5943600" cy="68580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02920" y="2286000"/>
            <a:ext cx="5852160" cy="32004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400" b="1" i="0">
                <a:solidFill>
                  <a:srgbClr val="00338D"/>
                </a:solidFill>
                <a:latin typeface="Calibri"/>
              </a:defRPr>
            </a:pPr>
            <a:r>
              <a:t>EAD  =  Drawn  +  CCF  x  Undrawn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2633472"/>
            <a:ext cx="585216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1">
                <a:solidFill>
                  <a:srgbClr val="666699"/>
                </a:solidFill>
                <a:latin typeface="Calibri"/>
              </a:defRPr>
            </a:pPr>
            <a:r>
              <a:rPr lang="en-US" sz="900" i="1" dirty="0">
                <a:solidFill>
                  <a:srgbClr val="666699"/>
                </a:solidFill>
                <a:latin typeface="Calibri"/>
              </a:rPr>
              <a:t>Exposure at Default — the basis for RWA calculation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3200400"/>
            <a:ext cx="5943600" cy="78740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457200" y="3200400"/>
            <a:ext cx="36576" cy="787400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594360" y="3276600"/>
            <a:ext cx="457200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1" i="0">
                <a:solidFill>
                  <a:srgbClr val="00338D"/>
                </a:solidFill>
                <a:latin typeface="Calibri"/>
              </a:defRPr>
            </a:pPr>
            <a:r>
              <a:t>Revolving Credit Facility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" y="3505200"/>
            <a:ext cx="457200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€500M committed, €200M drawn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" y="3733800"/>
            <a:ext cx="457200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4A4A8A"/>
                </a:solidFill>
                <a:latin typeface="Calibri"/>
              </a:defRPr>
            </a:pPr>
            <a:r>
              <a:rPr lang="en-US" sz="900" dirty="0">
                <a:solidFill>
                  <a:srgbClr val="4A4A8A"/>
                </a:solidFill>
                <a:latin typeface="Calibri"/>
              </a:rPr>
              <a:t>CCF determines capital on the €300M undrawn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4140200"/>
            <a:ext cx="5943600" cy="78740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457200" y="4140200"/>
            <a:ext cx="36576" cy="787400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94360" y="4216400"/>
            <a:ext cx="457200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1" i="0">
                <a:solidFill>
                  <a:srgbClr val="00338D"/>
                </a:solidFill>
                <a:latin typeface="Calibri"/>
              </a:defRPr>
            </a:pPr>
            <a:r>
              <a:t>Trade Finance L/C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4445000"/>
            <a:ext cx="457200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€100M import letters of credit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" y="4673600"/>
            <a:ext cx="457200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4A4A8A"/>
                </a:solidFill>
                <a:latin typeface="Calibri"/>
              </a:defRPr>
            </a:pPr>
            <a:r>
              <a:rPr lang="en-US" sz="900" dirty="0">
                <a:solidFill>
                  <a:srgbClr val="4A4A8A"/>
                </a:solidFill>
                <a:latin typeface="Calibri"/>
              </a:rPr>
              <a:t>CCF converts contingent liability to capital exposure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5080000"/>
            <a:ext cx="5943600" cy="78740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457200" y="5080000"/>
            <a:ext cx="36576" cy="787400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94360" y="5156200"/>
            <a:ext cx="457200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000" b="1" i="0">
                <a:solidFill>
                  <a:srgbClr val="00338D"/>
                </a:solidFill>
                <a:latin typeface="Calibri"/>
              </a:defRPr>
            </a:pPr>
            <a:r>
              <a:t>Unconditionally Cancellable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" y="5384800"/>
            <a:ext cx="457200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€1bn consumer credit lines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4360" y="5613400"/>
            <a:ext cx="457200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4A4A8A"/>
                </a:solidFill>
                <a:latin typeface="Calibri"/>
              </a:defRPr>
            </a:pPr>
            <a:r>
              <a:rPr lang="en-US" sz="900" dirty="0">
                <a:solidFill>
                  <a:srgbClr val="4A4A8A"/>
                </a:solidFill>
                <a:latin typeface="Calibri"/>
              </a:rPr>
              <a:t>Lowest CCF today (10%) — facing biggest uplift under CRR3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4A3DC7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rPr lang="en-FR"/>
              <a:t>3 / 14</a:t>
            </a:r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1F8FF6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  <p:sp>
        <p:nvSpPr>
          <p:cNvPr id="200" name="GradientTop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02920" y="411480"/>
            <a:ext cx="1645920" cy="22860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94360" y="429768"/>
            <a:ext cx="146304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1" i="0">
                <a:solidFill>
                  <a:srgbClr val="1F8FF6"/>
                </a:solidFill>
                <a:latin typeface="Calibri"/>
              </a:defRPr>
            </a:pPr>
            <a:r>
              <a:t>REGULATORY SHIFT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731520"/>
            <a:ext cx="4572000" cy="8229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200" b="1" i="0">
                <a:solidFill>
                  <a:srgbClr val="00338D"/>
                </a:solidFill>
                <a:latin typeface="Calibri"/>
              </a:defRPr>
            </a:pPr>
            <a:r>
              <a:t>CRR2 to CRR3:</a:t>
            </a:r>
            <a:br/>
            <a:r>
              <a:t>Three Structural Changes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737360"/>
            <a:ext cx="5943600" cy="123444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005840" y="1810512"/>
            <a:ext cx="457200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300" b="1" i="0">
                <a:solidFill>
                  <a:srgbClr val="00338D"/>
                </a:solidFill>
                <a:latin typeface="Calibri"/>
              </a:defRPr>
            </a:pPr>
            <a:r>
              <a:t>Higher SA CCF Rates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05840" y="2121408"/>
            <a:ext cx="5212080" cy="7315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Fixed rates for most product types are being recalibrated upward. UCCs move from 10% to an expected 20-40%. Committed lines &gt;1yr could jump from 50% to 60-75%. This is a material recalibration, not fine-tuning.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2953512"/>
            <a:ext cx="5943600" cy="27432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457200" y="3127248"/>
            <a:ext cx="5943600" cy="123444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1005840" y="3200400"/>
            <a:ext cx="457200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300" b="1" i="0">
                <a:solidFill>
                  <a:srgbClr val="00338D"/>
                </a:solidFill>
                <a:latin typeface="Calibri"/>
              </a:defRPr>
            </a:pPr>
            <a:r>
              <a:t>Granular Product Differentiation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05840" y="3511296"/>
            <a:ext cx="5212080" cy="7315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CRR2 applied broad-brush CCF buckets. CRR3 introduces finer segmentation by product type, counterparty segment, and commitment tenor. Banks must reclassify their entire OBS book against the new taxonomy.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57200" y="4343400"/>
            <a:ext cx="5943600" cy="27432"/>
          </a:xfrm>
          <a:prstGeom prst="rect">
            <a:avLst/>
          </a:prstGeom>
          <a:solidFill>
            <a:srgbClr val="F99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ounded Rectangle 44"/>
          <p:cNvSpPr/>
          <p:nvPr/>
        </p:nvSpPr>
        <p:spPr>
          <a:xfrm>
            <a:off x="457200" y="4517136"/>
            <a:ext cx="5943600" cy="123444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TextBox 56"/>
          <p:cNvSpPr txBox="1"/>
          <p:nvPr/>
        </p:nvSpPr>
        <p:spPr>
          <a:xfrm>
            <a:off x="1005840" y="4590288"/>
            <a:ext cx="457200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300" b="1" i="0">
                <a:solidFill>
                  <a:srgbClr val="00338D"/>
                </a:solidFill>
                <a:latin typeface="Calibri"/>
              </a:defRPr>
            </a:pPr>
            <a:r>
              <a:t>Stricter IRB Own Estimate Conditions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05840" y="4901183"/>
            <a:ext cx="5212080" cy="7315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Banks using own EAD models face tighter qualification: longer observation periods, better drawdown capture, stricter use tests. Failure means mandatory reversion to higher SA CCF rates — a capital cliff.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57200" y="5733288"/>
            <a:ext cx="5943600" cy="27432"/>
          </a:xfrm>
          <a:prstGeom prst="rect">
            <a:avLst/>
          </a:prstGeom>
          <a:solidFill>
            <a:srgbClr val="4A3D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Rectangle 59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TextBox 60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4A3DC7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rPr lang="en-FR"/>
              <a:t>4 / 14</a:t>
            </a:r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1F8FF6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  <p:sp>
        <p:nvSpPr>
          <p:cNvPr id="200" name="GradientTop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9A66CAB-ABDF-A24E-A8F9-1167C353BBC1}"/>
              </a:ext>
            </a:extLst>
          </p:cNvPr>
          <p:cNvSpPr/>
          <p:nvPr/>
        </p:nvSpPr>
        <p:spPr>
          <a:xfrm>
            <a:off x="520700" y="1816100"/>
            <a:ext cx="381000" cy="381000"/>
          </a:xfrm>
          <a:prstGeom prst="ellipse">
            <a:avLst/>
          </a:prstGeom>
          <a:gradFill>
            <a:gsLst>
              <a:gs pos="0">
                <a:srgbClr val="6257DF"/>
              </a:gs>
              <a:gs pos="100000">
                <a:srgbClr val="1F8EF6"/>
              </a:gs>
            </a:gsLst>
            <a:lin ang="2700000" scaled="1"/>
          </a:gra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fr-FR" sz="16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D266F56-D47B-BA46-9267-4DF99078CA23}"/>
              </a:ext>
            </a:extLst>
          </p:cNvPr>
          <p:cNvSpPr/>
          <p:nvPr/>
        </p:nvSpPr>
        <p:spPr>
          <a:xfrm>
            <a:off x="520700" y="3200400"/>
            <a:ext cx="381000" cy="381000"/>
          </a:xfrm>
          <a:prstGeom prst="ellipse">
            <a:avLst/>
          </a:prstGeom>
          <a:gradFill>
            <a:gsLst>
              <a:gs pos="0">
                <a:srgbClr val="6257DF"/>
              </a:gs>
              <a:gs pos="100000">
                <a:srgbClr val="1F8EF6"/>
              </a:gs>
            </a:gsLst>
            <a:lin ang="2700000" scaled="1"/>
          </a:gra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fr-FR" sz="160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F3F3E5-6E38-0446-8FEC-6DF94E899202}"/>
              </a:ext>
            </a:extLst>
          </p:cNvPr>
          <p:cNvSpPr/>
          <p:nvPr/>
        </p:nvSpPr>
        <p:spPr>
          <a:xfrm>
            <a:off x="520700" y="4584700"/>
            <a:ext cx="381000" cy="381000"/>
          </a:xfrm>
          <a:prstGeom prst="ellipse">
            <a:avLst/>
          </a:prstGeom>
          <a:gradFill>
            <a:gsLst>
              <a:gs pos="0">
                <a:srgbClr val="6257DF"/>
              </a:gs>
              <a:gs pos="100000">
                <a:srgbClr val="1F8EF6"/>
              </a:gs>
            </a:gsLst>
            <a:lin ang="2700000" scaled="1"/>
          </a:gra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fr-FR" sz="1600" b="1">
                <a:solidFill>
                  <a:srgbClr val="FFFFFF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665256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02920" y="411480"/>
            <a:ext cx="1645920" cy="22860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94360" y="429768"/>
            <a:ext cx="146304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1" i="0">
                <a:solidFill>
                  <a:srgbClr val="1F8FF6"/>
                </a:solidFill>
                <a:latin typeface="Calibri"/>
              </a:defRPr>
            </a:pPr>
            <a:r>
              <a:t>IMPACT ANALYSIS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731520"/>
            <a:ext cx="54864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000" b="1" i="0">
                <a:solidFill>
                  <a:srgbClr val="00338D"/>
                </a:solidFill>
                <a:latin typeface="Calibri"/>
              </a:defRPr>
            </a:pPr>
            <a:r>
              <a:t>SA CCF Recalibration: Full Grid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1097280"/>
            <a:ext cx="4572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777777"/>
                </a:solidFill>
                <a:latin typeface="Calibri"/>
              </a:defRPr>
            </a:pPr>
            <a:r>
              <a:t>How Credit Conversion Factors are changing under CRR3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1435608"/>
            <a:ext cx="1188820" cy="237744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FFFFFF"/>
                </a:solidFill>
                <a:latin typeface="Calibri"/>
              </a:defRPr>
            </a:pPr>
            <a:r>
              <a:rPr dirty="0"/>
              <a:t>Product / Segment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43200" y="1435608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FFFFFF"/>
                </a:solidFill>
                <a:latin typeface="Calibri"/>
              </a:defRPr>
            </a:pPr>
            <a:r>
              <a:t>CRR2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49039" y="1435608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FFFFFF"/>
                </a:solidFill>
                <a:latin typeface="Calibri"/>
              </a:defRPr>
            </a:pPr>
            <a:r>
              <a:t>CRR3*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63440" y="1435608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FFFFFF"/>
                </a:solidFill>
                <a:latin typeface="Calibri"/>
              </a:defRPr>
            </a:pPr>
            <a:r>
              <a:t>Delta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94960" y="1435608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FFFFFF"/>
                </a:solidFill>
                <a:latin typeface="Calibri"/>
              </a:defRPr>
            </a:pPr>
            <a:r>
              <a:t>Severity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1783080"/>
            <a:ext cx="5943600" cy="502920"/>
          </a:xfrm>
          <a:prstGeom prst="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548640" y="1892807"/>
            <a:ext cx="21031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UCCs — All segments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43200" y="1892807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0" i="0">
                <a:solidFill>
                  <a:srgbClr val="777777"/>
                </a:solidFill>
                <a:latin typeface="Calibri"/>
              </a:defRPr>
            </a:pPr>
            <a:r>
              <a:t>10%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57600" y="1892807"/>
            <a:ext cx="8229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t>20-40%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0" y="1892807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0">
                <a:solidFill>
                  <a:srgbClr val="00338D"/>
                </a:solidFill>
                <a:latin typeface="Calibri"/>
              </a:defRPr>
            </a:pPr>
            <a:r>
              <a:t>+10-30pp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349240" y="1911095"/>
            <a:ext cx="868680" cy="201168"/>
          </a:xfrm>
          <a:prstGeom prst="roundRect">
            <a:avLst/>
          </a:prstGeom>
          <a:solidFill>
            <a:srgbClr val="E74C3C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349240" y="1911095"/>
            <a:ext cx="868680" cy="201168"/>
          </a:xfrm>
          <a:prstGeom prst="rect">
            <a:avLst/>
          </a:prstGeom>
          <a:noFill/>
        </p:spPr>
        <p:txBody>
          <a:bodyPr wrap="square" anchor="ctr"/>
          <a:lstStyle/>
          <a:p>
            <a:pPr algn="ctr">
              <a:defRPr sz="700" b="1" i="0">
                <a:solidFill>
                  <a:srgbClr val="FFFFFF"/>
                </a:solidFill>
                <a:latin typeface="Calibri"/>
              </a:defRPr>
            </a:pPr>
            <a:r>
              <a:rPr lang="en-US" sz="700" b="1" dirty="0">
                <a:solidFill>
                  <a:srgbClr val="FFFFFF"/>
                </a:solidFill>
                <a:latin typeface="Calibri"/>
              </a:rPr>
              <a:t>CRITICAL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8640" y="2395728"/>
            <a:ext cx="21031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Committed &lt;1yr — Corp/SME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43200" y="2395728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0" i="0">
                <a:solidFill>
                  <a:srgbClr val="777777"/>
                </a:solidFill>
                <a:latin typeface="Calibri"/>
              </a:defRPr>
            </a:pPr>
            <a:r>
              <a:t>20%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57600" y="2395728"/>
            <a:ext cx="8229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t>40-50%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0" y="2395728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0">
                <a:solidFill>
                  <a:srgbClr val="00338D"/>
                </a:solidFill>
                <a:latin typeface="Calibri"/>
              </a:defRPr>
            </a:pPr>
            <a:r>
              <a:t>+20-30pp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5349240" y="2414016"/>
            <a:ext cx="868680" cy="201168"/>
          </a:xfrm>
          <a:prstGeom prst="roundRect">
            <a:avLst/>
          </a:prstGeom>
          <a:solidFill>
            <a:srgbClr val="F99B1C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5349240" y="2414016"/>
            <a:ext cx="868680" cy="201168"/>
          </a:xfrm>
          <a:prstGeom prst="rect">
            <a:avLst/>
          </a:prstGeom>
          <a:noFill/>
        </p:spPr>
        <p:txBody>
          <a:bodyPr wrap="square" anchor="ctr"/>
          <a:lstStyle/>
          <a:p>
            <a:pPr algn="ctr">
              <a:defRPr sz="700" b="1" i="0">
                <a:solidFill>
                  <a:srgbClr val="FFFFFF"/>
                </a:solidFill>
                <a:latin typeface="Calibri"/>
              </a:defRPr>
            </a:pPr>
            <a:r>
              <a:rPr lang="en-US" sz="700" b="1" dirty="0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57200" y="2788920"/>
            <a:ext cx="5943600" cy="502920"/>
          </a:xfrm>
          <a:prstGeom prst="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548640" y="2898648"/>
            <a:ext cx="21031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Committed &lt;1yr — Retail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743200" y="2898648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0" i="0">
                <a:solidFill>
                  <a:srgbClr val="777777"/>
                </a:solidFill>
                <a:latin typeface="Calibri"/>
              </a:defRPr>
            </a:pPr>
            <a:r>
              <a:t>20%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657600" y="2898648"/>
            <a:ext cx="8229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t>20-30%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0" y="2898648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0">
                <a:solidFill>
                  <a:srgbClr val="00338D"/>
                </a:solidFill>
                <a:latin typeface="Calibri"/>
              </a:defRPr>
            </a:pPr>
            <a:r>
              <a:t>+0-10pp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5349240" y="2916936"/>
            <a:ext cx="868680" cy="201168"/>
          </a:xfrm>
          <a:prstGeom prst="roundRect">
            <a:avLst/>
          </a:prstGeom>
          <a:solidFill>
            <a:srgbClr val="F59E0B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5349240" y="2916936"/>
            <a:ext cx="868680" cy="201168"/>
          </a:xfrm>
          <a:prstGeom prst="rect">
            <a:avLst/>
          </a:prstGeom>
          <a:solidFill>
            <a:srgbClr val="1695A4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>
            <a:defPPr>
              <a:defRPr lang="en-US"/>
            </a:defPPr>
            <a:lvl1pPr>
              <a:defRPr sz="700" b="1">
                <a:solidFill>
                  <a:srgbClr val="FFFFFF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dirty="0"/>
              <a:t>MEDIUM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48640" y="3401568"/>
            <a:ext cx="21031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Committed &gt;1yr — Corporate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743200" y="3401568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0" i="0">
                <a:solidFill>
                  <a:srgbClr val="777777"/>
                </a:solidFill>
                <a:latin typeface="Calibri"/>
              </a:defRPr>
            </a:pPr>
            <a:r>
              <a:t>50%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657600" y="3401568"/>
            <a:ext cx="8229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t>60-75%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572000" y="3401568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0">
                <a:solidFill>
                  <a:srgbClr val="00338D"/>
                </a:solidFill>
                <a:latin typeface="Calibri"/>
              </a:defRPr>
            </a:pPr>
            <a:r>
              <a:t>+10-25pp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5349240" y="3419856"/>
            <a:ext cx="868680" cy="201168"/>
          </a:xfrm>
          <a:prstGeom prst="roundRect">
            <a:avLst/>
          </a:prstGeom>
          <a:solidFill>
            <a:srgbClr val="F99B1C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5349240" y="3419856"/>
            <a:ext cx="868680" cy="201168"/>
          </a:xfrm>
          <a:prstGeom prst="rect">
            <a:avLst/>
          </a:prstGeom>
          <a:noFill/>
        </p:spPr>
        <p:txBody>
          <a:bodyPr wrap="square" anchor="ctr"/>
          <a:lstStyle/>
          <a:p>
            <a:pPr algn="ctr">
              <a:defRPr sz="700" b="1" i="0">
                <a:solidFill>
                  <a:srgbClr val="FFFFFF"/>
                </a:solidFill>
                <a:latin typeface="Calibri"/>
              </a:defRPr>
            </a:pPr>
            <a:r>
              <a:rPr lang="en-US" sz="700" b="1" dirty="0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57200" y="3794759"/>
            <a:ext cx="5943600" cy="502920"/>
          </a:xfrm>
          <a:prstGeom prst="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548640" y="3904487"/>
            <a:ext cx="21031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Trade Finance — Import L/C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743200" y="3904487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0" i="0">
                <a:solidFill>
                  <a:srgbClr val="777777"/>
                </a:solidFill>
                <a:latin typeface="Calibri"/>
              </a:defRPr>
            </a:pPr>
            <a:r>
              <a:t>20%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657600" y="3904487"/>
            <a:ext cx="8229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t>20-40%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572000" y="3904487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0">
                <a:solidFill>
                  <a:srgbClr val="00338D"/>
                </a:solidFill>
                <a:latin typeface="Calibri"/>
              </a:defRPr>
            </a:pPr>
            <a:r>
              <a:t>+0-20pp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5349240" y="3922775"/>
            <a:ext cx="868680" cy="201168"/>
          </a:xfrm>
          <a:prstGeom prst="roundRect">
            <a:avLst/>
          </a:prstGeom>
          <a:solidFill>
            <a:srgbClr val="F59E0B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5349240" y="3922775"/>
            <a:ext cx="868680" cy="201168"/>
          </a:xfrm>
          <a:prstGeom prst="rect">
            <a:avLst/>
          </a:prstGeom>
          <a:solidFill>
            <a:srgbClr val="1695A4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>
            <a:defPPr>
              <a:defRPr lang="en-US"/>
            </a:defPPr>
            <a:lvl1pPr>
              <a:defRPr sz="700" b="1">
                <a:solidFill>
                  <a:srgbClr val="FFFFFF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en-US" dirty="0"/>
              <a:t>MEDIUM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48640" y="4407407"/>
            <a:ext cx="21031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Financial Guarantees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0" y="4407407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0" i="0">
                <a:solidFill>
                  <a:srgbClr val="777777"/>
                </a:solidFill>
                <a:latin typeface="Calibri"/>
              </a:defRPr>
            </a:pPr>
            <a:r>
              <a:t>100%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57600" y="4407407"/>
            <a:ext cx="8229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t>100%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572000" y="4407407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0">
                <a:solidFill>
                  <a:srgbClr val="00338D"/>
                </a:solidFill>
                <a:latin typeface="Calibri"/>
              </a:defRPr>
            </a:pPr>
            <a:r>
              <a:t>0pp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5349240" y="4425695"/>
            <a:ext cx="868680" cy="201168"/>
          </a:xfrm>
          <a:prstGeom prst="roundRect">
            <a:avLst/>
          </a:prstGeom>
          <a:solidFill>
            <a:srgbClr val="88888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5349240" y="4425695"/>
            <a:ext cx="868680" cy="201168"/>
          </a:xfrm>
          <a:prstGeom prst="rect">
            <a:avLst/>
          </a:prstGeom>
          <a:noFill/>
        </p:spPr>
        <p:txBody>
          <a:bodyPr wrap="square" anchor="ctr"/>
          <a:lstStyle/>
          <a:p>
            <a:pPr algn="ctr">
              <a:defRPr sz="700" b="1" i="0">
                <a:solidFill>
                  <a:srgbClr val="FFFFFF"/>
                </a:solidFill>
                <a:latin typeface="Calibri"/>
              </a:defRPr>
            </a:pPr>
            <a:r>
              <a:rPr lang="en-US" sz="700" b="1" dirty="0">
                <a:solidFill>
                  <a:srgbClr val="FFFFFF"/>
                </a:solidFill>
                <a:latin typeface="Calibri"/>
              </a:rPr>
              <a:t>UNCHANGED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57200" y="4800599"/>
            <a:ext cx="5943600" cy="502920"/>
          </a:xfrm>
          <a:prstGeom prst="rect">
            <a:avLst/>
          </a:prstGeom>
          <a:solidFill>
            <a:srgbClr val="F8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TextBox 70"/>
          <p:cNvSpPr txBox="1"/>
          <p:nvPr/>
        </p:nvSpPr>
        <p:spPr>
          <a:xfrm>
            <a:off x="548640" y="4910327"/>
            <a:ext cx="21031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NIF / RUF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743200" y="4910327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0" i="0">
                <a:solidFill>
                  <a:srgbClr val="777777"/>
                </a:solidFill>
                <a:latin typeface="Calibri"/>
              </a:defRPr>
            </a:pPr>
            <a:r>
              <a:t>75%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657600" y="4910327"/>
            <a:ext cx="8229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4A3DC7"/>
                </a:solidFill>
                <a:latin typeface="Calibri"/>
              </a:defRPr>
            </a:pPr>
            <a:r>
              <a:t>75-100%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572000" y="4910327"/>
            <a:ext cx="73152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900" b="0" i="0">
                <a:solidFill>
                  <a:srgbClr val="00338D"/>
                </a:solidFill>
                <a:latin typeface="Calibri"/>
              </a:defRPr>
            </a:pPr>
            <a:r>
              <a:t>+0-25pp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5349240" y="4928615"/>
            <a:ext cx="868680" cy="201168"/>
          </a:xfrm>
          <a:prstGeom prst="roundRect">
            <a:avLst/>
          </a:prstGeom>
          <a:solidFill>
            <a:srgbClr val="F99B1C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TextBox 75"/>
          <p:cNvSpPr txBox="1"/>
          <p:nvPr/>
        </p:nvSpPr>
        <p:spPr>
          <a:xfrm>
            <a:off x="5349240" y="4928615"/>
            <a:ext cx="868680" cy="201168"/>
          </a:xfrm>
          <a:prstGeom prst="rect">
            <a:avLst/>
          </a:prstGeom>
          <a:noFill/>
        </p:spPr>
        <p:txBody>
          <a:bodyPr wrap="square" anchor="ctr"/>
          <a:lstStyle/>
          <a:p>
            <a:pPr algn="ctr">
              <a:defRPr sz="700" b="1" i="0">
                <a:solidFill>
                  <a:srgbClr val="FFFFFF"/>
                </a:solidFill>
                <a:latin typeface="Calibri"/>
              </a:defRPr>
            </a:pPr>
            <a:r>
              <a:rPr lang="en-US" sz="700" b="1" dirty="0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02920" y="5577840"/>
            <a:ext cx="5486400" cy="18288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* Based on EBA consultation signals and Basel Committee calibration references, April 2026. Final text may differ.</a:t>
            </a:r>
          </a:p>
        </p:txBody>
      </p:sp>
      <p:sp>
        <p:nvSpPr>
          <p:cNvPr id="78" name="Rectangle 77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TextBox 78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4A3DC7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rPr lang="en-FR"/>
              <a:t>5 / 14</a:t>
            </a:r>
            <a:endParaRPr/>
          </a:p>
        </p:txBody>
      </p:sp>
      <p:sp>
        <p:nvSpPr>
          <p:cNvPr id="81" name="TextBox 80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1F8FF6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  <p:sp>
        <p:nvSpPr>
          <p:cNvPr id="200" name="GradientTop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1" name="GradientHeader"/>
          <p:cNvSpPr/>
          <p:nvPr/>
        </p:nvSpPr>
        <p:spPr>
          <a:xfrm>
            <a:off x="457200" y="1422400"/>
            <a:ext cx="5943600" cy="279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99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257DF"/>
            </a:gs>
            <a:gs pos="30000">
              <a:srgbClr val="4A60E5"/>
            </a:gs>
            <a:gs pos="55000">
              <a:srgbClr val="3568E8"/>
            </a:gs>
            <a:gs pos="80000">
              <a:srgbClr val="2A6DC6"/>
            </a:gs>
            <a:gs pos="100000">
              <a:srgbClr val="2667C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opGradient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F99B1C"/>
              </a:gs>
              <a:gs pos="15000">
                <a:srgbClr val="6258E0"/>
              </a:gs>
              <a:gs pos="35000">
                <a:srgbClr val="4A6AE7"/>
              </a:gs>
              <a:gs pos="60000">
                <a:srgbClr val="3C76EC"/>
              </a:gs>
              <a:gs pos="100000">
                <a:srgbClr val="1F8F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02920" y="320040"/>
            <a:ext cx="365760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FF6B6B"/>
                </a:solidFill>
                <a:latin typeface="Calibri"/>
              </a:defRPr>
            </a:pPr>
            <a:r>
              <a:t>DEEP DIVE  |  HIGHEST IMPACT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640080"/>
            <a:ext cx="5486400" cy="8229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200" b="1" i="0">
                <a:solidFill>
                  <a:srgbClr val="FFFFFF"/>
                </a:solidFill>
                <a:latin typeface="Calibri"/>
              </a:defRPr>
            </a:pPr>
            <a:r>
              <a:t>Unconditionally Cancellable</a:t>
            </a:r>
            <a:br/>
            <a:r>
              <a:t>Commitments (UCCs)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1645920"/>
            <a:ext cx="1645920" cy="7315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5200" b="1" i="0">
                <a:solidFill>
                  <a:srgbClr val="8888CC"/>
                </a:solidFill>
                <a:latin typeface="Calibri"/>
              </a:defRPr>
            </a:pPr>
            <a:r>
              <a:rPr dirty="0"/>
              <a:t>10%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3120" y="1897380"/>
            <a:ext cx="457200" cy="4572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2200" b="1" i="0">
                <a:solidFill>
                  <a:srgbClr val="FFFFFF"/>
                </a:solidFill>
                <a:latin typeface="Calibri"/>
              </a:defRPr>
            </a:pPr>
            <a:r>
              <a:rPr lang="en-US" sz="2200" b="1" dirty="0">
                <a:solidFill>
                  <a:srgbClr val="FFFFFF"/>
                </a:solidFill>
                <a:latin typeface="Calibri"/>
              </a:rPr>
              <a:t>→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06039" y="1645920"/>
            <a:ext cx="2743200" cy="7315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5200" b="1" i="0">
                <a:solidFill>
                  <a:srgbClr val="F99B1C"/>
                </a:solidFill>
                <a:latin typeface="Calibri"/>
              </a:defRPr>
            </a:pPr>
            <a:r>
              <a:rPr dirty="0"/>
              <a:t>20-40%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2423160"/>
            <a:ext cx="4572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FFFFFF"/>
                </a:solidFill>
                <a:latin typeface="Calibri"/>
              </a:defRPr>
            </a:pPr>
            <a:r>
              <a:t>SA Credit Conversion Factor — the single largest CCF change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2788920"/>
            <a:ext cx="5943600" cy="1828800"/>
          </a:xfrm>
          <a:prstGeom prst="roundRect">
            <a:avLst/>
          </a:prstGeom>
          <a:solidFill>
            <a:srgbClr val="1E1A5A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594360" y="2926079"/>
            <a:ext cx="73152" cy="73152"/>
          </a:xfrm>
          <a:prstGeom prst="ellipse">
            <a:avLst/>
          </a:prstGeom>
          <a:solidFill>
            <a:srgbClr val="F99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77240" y="2862072"/>
            <a:ext cx="539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E8E8F4"/>
                </a:solidFill>
                <a:latin typeface="Calibri"/>
              </a:defRPr>
            </a:pPr>
            <a:r>
              <a:t>Consumer revolving credit lines (cards, overdrafts) — massive volume exposure across retail banking</a:t>
            </a:r>
          </a:p>
        </p:txBody>
      </p:sp>
      <p:sp>
        <p:nvSpPr>
          <p:cNvPr id="21" name="Oval 20"/>
          <p:cNvSpPr/>
          <p:nvPr/>
        </p:nvSpPr>
        <p:spPr>
          <a:xfrm>
            <a:off x="594360" y="3337560"/>
            <a:ext cx="73152" cy="73152"/>
          </a:xfrm>
          <a:prstGeom prst="ellipse">
            <a:avLst/>
          </a:prstGeom>
          <a:solidFill>
            <a:srgbClr val="F99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777240" y="3273552"/>
            <a:ext cx="539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E8E8F4"/>
                </a:solidFill>
                <a:latin typeface="Calibri"/>
              </a:defRPr>
            </a:pPr>
            <a:r>
              <a:t>Corporate uncommitted facilities with vague cancellability clauses will be reclassified</a:t>
            </a:r>
          </a:p>
        </p:txBody>
      </p:sp>
      <p:sp>
        <p:nvSpPr>
          <p:cNvPr id="23" name="Oval 22"/>
          <p:cNvSpPr/>
          <p:nvPr/>
        </p:nvSpPr>
        <p:spPr>
          <a:xfrm>
            <a:off x="594360" y="3749039"/>
            <a:ext cx="73152" cy="73152"/>
          </a:xfrm>
          <a:prstGeom prst="ellipse">
            <a:avLst/>
          </a:prstGeom>
          <a:solidFill>
            <a:srgbClr val="F99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77240" y="3685032"/>
            <a:ext cx="539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E8E8F4"/>
                </a:solidFill>
                <a:latin typeface="Calibri"/>
              </a:defRPr>
            </a:pPr>
            <a:r>
              <a:t>EBA will test whether 'unconditionally cancellable' truly means enforceable cancellation within 1 day, no fee, no notice</a:t>
            </a:r>
          </a:p>
        </p:txBody>
      </p:sp>
      <p:sp>
        <p:nvSpPr>
          <p:cNvPr id="25" name="Oval 24"/>
          <p:cNvSpPr/>
          <p:nvPr/>
        </p:nvSpPr>
        <p:spPr>
          <a:xfrm>
            <a:off x="594360" y="4160520"/>
            <a:ext cx="73152" cy="73152"/>
          </a:xfrm>
          <a:prstGeom prst="ellipse">
            <a:avLst/>
          </a:prstGeom>
          <a:solidFill>
            <a:srgbClr val="F99B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77240" y="4096512"/>
            <a:ext cx="539496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E8E8F4"/>
                </a:solidFill>
                <a:latin typeface="Calibri"/>
              </a:defRPr>
            </a:pPr>
            <a:r>
              <a:t>Banks with EUR 10bn+ UCC portfolios face hundreds of millions in additional RWA</a:t>
            </a:r>
          </a:p>
        </p:txBody>
      </p:sp>
      <p:sp>
        <p:nvSpPr>
          <p:cNvPr id="70" name="GradientBar"/>
          <p:cNvSpPr/>
          <p:nvPr/>
        </p:nvSpPr>
        <p:spPr>
          <a:xfrm>
            <a:off x="457200" y="4749800"/>
            <a:ext cx="5943600" cy="40640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F99B1C"/>
              </a:gs>
              <a:gs pos="15000">
                <a:srgbClr val="6258E0"/>
              </a:gs>
              <a:gs pos="35000">
                <a:srgbClr val="4A6AE7"/>
              </a:gs>
              <a:gs pos="60000">
                <a:srgbClr val="3C76EC"/>
              </a:gs>
              <a:gs pos="100000">
                <a:srgbClr val="1F8F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02920" y="4773168"/>
            <a:ext cx="5852160" cy="384048"/>
          </a:xfrm>
          <a:prstGeom prst="rect">
            <a:avLst/>
          </a:prstGeom>
          <a:noFill/>
        </p:spPr>
        <p:txBody>
          <a:bodyPr wrap="square" anchor="ctr"/>
          <a:lstStyle/>
          <a:p>
            <a:pPr algn="ctr">
              <a:defRPr sz="1000" b="1" i="0">
                <a:solidFill>
                  <a:srgbClr val="FFFFFF"/>
                </a:solidFill>
                <a:latin typeface="Calibri"/>
              </a:defRPr>
            </a:pPr>
            <a:r>
              <a:rPr lang="en-US" sz="1000" b="1" dirty="0">
                <a:solidFill>
                  <a:srgbClr val="FFFFFF"/>
                </a:solidFill>
                <a:latin typeface="Calibri"/>
              </a:rPr>
              <a:t>Key question: Do your UCC contracts survive the EBA's stricter enforceability test?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C0C0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E0E0F0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rPr lang="en-FR"/>
              <a:t>6 / 14</a:t>
            </a:r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F99B1C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E0E0F0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</p:spTree>
    <p:extLst>
      <p:ext uri="{BB962C8B-B14F-4D97-AF65-F5344CB8AC3E}">
        <p14:creationId xmlns:p14="http://schemas.microsoft.com/office/powerpoint/2010/main" val="3010366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02920" y="411480"/>
            <a:ext cx="1645920" cy="22860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94360" y="429768"/>
            <a:ext cx="146304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1" i="0">
                <a:solidFill>
                  <a:srgbClr val="1F8FF6"/>
                </a:solidFill>
                <a:latin typeface="Calibri"/>
              </a:defRPr>
            </a:pPr>
            <a:r>
              <a:t>IRB BANKS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731520"/>
            <a:ext cx="5486400" cy="8229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000" b="1" i="0">
                <a:solidFill>
                  <a:srgbClr val="00338D"/>
                </a:solidFill>
                <a:latin typeface="Calibri"/>
              </a:defRPr>
            </a:pPr>
            <a:r>
              <a:t>Own CCF Estimates:</a:t>
            </a:r>
            <a:br/>
            <a:r>
              <a:t>7 Conditions You Must Meet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1554480"/>
            <a:ext cx="5486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777777"/>
                </a:solidFill>
                <a:latin typeface="Calibri"/>
              </a:defRPr>
            </a:pPr>
            <a:r>
              <a:t>Failure on any single condition triggers mandatory reversion to SA CCF rates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1920240"/>
            <a:ext cx="5943600" cy="38404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57200" y="1920240"/>
            <a:ext cx="36576" cy="384048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94360" y="1993392"/>
            <a:ext cx="82296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4A3DC7"/>
                </a:solidFill>
                <a:latin typeface="Calibri"/>
              </a:defRPr>
            </a:pPr>
            <a:r>
              <a:t>7yr+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1993392"/>
            <a:ext cx="4663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Minimum observation period covering a full credit cycle including downturn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2377440"/>
            <a:ext cx="5943600" cy="38404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457200" y="2377440"/>
            <a:ext cx="36576" cy="384048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94360" y="2450592"/>
            <a:ext cx="82296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4A3DC7"/>
                </a:solidFill>
                <a:latin typeface="Calibri"/>
              </a:defRPr>
            </a:pPr>
            <a:r>
              <a:t>Drawdown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08760" y="2450592"/>
            <a:ext cx="4663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Model must capture actual drawdown dynamics at and before default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2834640"/>
            <a:ext cx="5943600" cy="38404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457200" y="2834640"/>
            <a:ext cx="36576" cy="384048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94360" y="2907792"/>
            <a:ext cx="82296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4A3DC7"/>
                </a:solidFill>
                <a:latin typeface="Calibri"/>
              </a:defRPr>
            </a:pPr>
            <a:r>
              <a:t>Data Quality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08760" y="2907792"/>
            <a:ext cx="4663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Complete data on committed vs. drawn at default, reconciled to accounting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57200" y="3291840"/>
            <a:ext cx="5943600" cy="38404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457200" y="3291840"/>
            <a:ext cx="36576" cy="384048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594360" y="3364992"/>
            <a:ext cx="82296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4A3DC7"/>
                </a:solidFill>
                <a:latin typeface="Calibri"/>
              </a:defRPr>
            </a:pPr>
            <a:r>
              <a:t>Segments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08760" y="3364992"/>
            <a:ext cx="4663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Homogeneous segments by product type, tenor, facility size, counterparty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57200" y="3749039"/>
            <a:ext cx="5943600" cy="38404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457200" y="3749039"/>
            <a:ext cx="36576" cy="384048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594360" y="3822191"/>
            <a:ext cx="82296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4A3DC7"/>
                </a:solidFill>
                <a:latin typeface="Calibri"/>
              </a:defRPr>
            </a:pPr>
            <a:r>
              <a:t>Use Test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08760" y="3822191"/>
            <a:ext cx="4663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Own estimates used in credit decisions — pricing, limits, exposure management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57200" y="4206240"/>
            <a:ext cx="5943600" cy="38404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457200" y="4206240"/>
            <a:ext cx="36576" cy="384048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594360" y="4279392"/>
            <a:ext cx="82296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4A3DC7"/>
                </a:solidFill>
                <a:latin typeface="Calibri"/>
              </a:defRPr>
            </a:pPr>
            <a:r>
              <a:t>MoC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08760" y="4279392"/>
            <a:ext cx="4663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Quantified Margin of Conservatism for data gaps and estimation errors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457200" y="4663440"/>
            <a:ext cx="5943600" cy="38404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0"/>
          <p:cNvSpPr/>
          <p:nvPr/>
        </p:nvSpPr>
        <p:spPr>
          <a:xfrm>
            <a:off x="457200" y="4663440"/>
            <a:ext cx="36576" cy="384048"/>
          </a:xfrm>
          <a:prstGeom prst="rect">
            <a:avLst/>
          </a:prstGeom>
          <a:solidFill>
            <a:srgbClr val="1F8F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594360" y="4736592"/>
            <a:ext cx="82296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1" i="0">
                <a:solidFill>
                  <a:srgbClr val="4A3DC7"/>
                </a:solidFill>
                <a:latin typeface="Calibri"/>
              </a:defRPr>
            </a:pPr>
            <a:r>
              <a:t>Validation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508760" y="4736592"/>
            <a:ext cx="466344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000000"/>
                </a:solidFill>
                <a:latin typeface="Calibri"/>
              </a:defRPr>
            </a:pPr>
            <a:r>
              <a:t>Annual independent validation testing calibration accuracy, not just process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57200" y="5212079"/>
            <a:ext cx="5943600" cy="36576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502920" y="5257799"/>
            <a:ext cx="5852160" cy="27432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1000" b="1" i="0">
                <a:solidFill>
                  <a:srgbClr val="E74C3C"/>
                </a:solidFill>
                <a:latin typeface="Calibri"/>
              </a:defRPr>
            </a:pPr>
            <a:r>
              <a:t>SA reversion can mean 2-3x RWA uplift on OBS exposures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4A3DC7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rPr lang="en-FR"/>
              <a:t>7 / 14</a:t>
            </a:r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1F8FF6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</p:spTree>
    <p:extLst>
      <p:ext uri="{BB962C8B-B14F-4D97-AF65-F5344CB8AC3E}">
        <p14:creationId xmlns:p14="http://schemas.microsoft.com/office/powerpoint/2010/main" val="3902547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02920" y="411480"/>
            <a:ext cx="1645920" cy="228600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94360" y="429768"/>
            <a:ext cx="1463040" cy="201168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700" b="1" i="0">
                <a:solidFill>
                  <a:srgbClr val="1F8FF6"/>
                </a:solidFill>
                <a:latin typeface="Calibri"/>
              </a:defRPr>
            </a:pPr>
            <a:r>
              <a:t>STRATEGIC ACTIONS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731520"/>
            <a:ext cx="457200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2000" b="1" i="0">
                <a:solidFill>
                  <a:srgbClr val="00338D"/>
                </a:solidFill>
                <a:latin typeface="Calibri"/>
              </a:defRPr>
            </a:pPr>
            <a:r>
              <a:t>Product Redesign Levers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1097280"/>
            <a:ext cx="5486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900" b="0" i="0">
                <a:solidFill>
                  <a:srgbClr val="777777"/>
                </a:solidFill>
                <a:latin typeface="Calibri"/>
              </a:defRPr>
            </a:pPr>
            <a:r>
              <a:rPr lang="en-US" sz="900" dirty="0">
                <a:solidFill>
                  <a:srgbClr val="777777"/>
                </a:solidFill>
                <a:latin typeface="Calibri"/>
              </a:rPr>
              <a:t>Contractual changes that reduce CCF classification </a:t>
            </a:r>
            <a:r>
              <a:rPr lang="en-US" sz="900" dirty="0">
                <a:solidFill>
                  <a:srgbClr val="AAAAAA"/>
                </a:solidFill>
                <a:latin typeface="Calibri"/>
              </a:rPr>
              <a:t>|  Left badge = Priority  |  Right badge = Complexity of change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1463040"/>
            <a:ext cx="5943600" cy="74980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94360" y="1517904"/>
            <a:ext cx="3657600" cy="256032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100" b="1" i="0">
                <a:solidFill>
                  <a:srgbClr val="00338D"/>
                </a:solidFill>
                <a:latin typeface="Calibri"/>
              </a:defRPr>
            </a:pPr>
            <a:r>
              <a:t>Cancellability Clause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" y="1810512"/>
            <a:ext cx="557784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Strengthen UCC language: remove notice periods &gt;1 day, add MAC triggers, ensure legal enforceability across jurisdictions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57200" y="2331720"/>
            <a:ext cx="5943600" cy="74980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94360" y="2386584"/>
            <a:ext cx="3657600" cy="256032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100" b="1" i="0">
                <a:solidFill>
                  <a:srgbClr val="00338D"/>
                </a:solidFill>
                <a:latin typeface="Calibri"/>
              </a:defRPr>
            </a:pPr>
            <a:r>
              <a:t>Commitment Tenor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94360" y="2679191"/>
            <a:ext cx="557784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Restructure medium-term RCFs as renewable 364-day commitments — moves from 60-75% to 40-50% CCF bucket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57200" y="3200400"/>
            <a:ext cx="5943600" cy="74980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594360" y="3255264"/>
            <a:ext cx="3657600" cy="256032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100" b="1" i="0">
                <a:solidFill>
                  <a:srgbClr val="00338D"/>
                </a:solidFill>
                <a:latin typeface="Calibri"/>
              </a:defRPr>
            </a:pPr>
            <a:r>
              <a:t>Draw-Down Mechanics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94360" y="3547872"/>
            <a:ext cx="557784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Introduce 48-72hr notice periods and conditions precedent for large draws — reduces observed drawdown velocity for IRB calibration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457200" y="4069080"/>
            <a:ext cx="5943600" cy="74980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594360" y="4123944"/>
            <a:ext cx="3657600" cy="256032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100" b="1" i="0">
                <a:solidFill>
                  <a:srgbClr val="00338D"/>
                </a:solidFill>
                <a:latin typeface="Calibri"/>
              </a:defRPr>
            </a:pPr>
            <a:r>
              <a:t>Fee Structure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94360" y="4416552"/>
            <a:ext cx="557784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Fee-free uncommitted structures with MAC language — accept pricing trade-off for lower CCF. Model RWA saving vs revenue foregone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457200" y="4937760"/>
            <a:ext cx="5943600" cy="749808"/>
          </a:xfrm>
          <a:prstGeom prst="roundRect">
            <a:avLst/>
          </a:prstGeom>
          <a:solidFill>
            <a:srgbClr val="F0F0F8"/>
          </a:solidFill>
          <a:ln w="9525" cap="flat" cmpd="sng" algn="ctr">
            <a:solidFill>
              <a:srgbClr val="D8D8E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TextBox 72"/>
          <p:cNvSpPr txBox="1"/>
          <p:nvPr/>
        </p:nvSpPr>
        <p:spPr>
          <a:xfrm>
            <a:off x="594360" y="4992624"/>
            <a:ext cx="3657600" cy="256032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1100" b="1" i="0">
                <a:solidFill>
                  <a:srgbClr val="00338D"/>
                </a:solidFill>
                <a:latin typeface="Calibri"/>
              </a:defRPr>
            </a:pPr>
            <a:r>
              <a:t>Product Classification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4360" y="5285232"/>
            <a:ext cx="5577840" cy="36576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0" i="0">
                <a:solidFill>
                  <a:srgbClr val="000000"/>
                </a:solidFill>
                <a:latin typeface="Calibri"/>
              </a:defRPr>
            </a:pPr>
            <a:r>
              <a:t>Full OBS inventory: map each product to CRR3 CCF categories. ECB inspections frequently find miscategorised exposures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02920" y="6217920"/>
            <a:ext cx="5852160" cy="6350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TextBox 86"/>
          <p:cNvSpPr txBox="1"/>
          <p:nvPr/>
        </p:nvSpPr>
        <p:spPr>
          <a:xfrm>
            <a:off x="502920" y="6309360"/>
            <a:ext cx="13716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>
              <a:defRPr sz="800" b="1" i="0">
                <a:solidFill>
                  <a:srgbClr val="4A3DC7"/>
                </a:solidFill>
                <a:latin typeface="Calibri"/>
              </a:defRPr>
            </a:pPr>
            <a:r>
              <a:t>EZELMAN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971800" y="6309360"/>
            <a:ext cx="9144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rPr lang="en-FR"/>
              <a:t>8 / 14</a:t>
            </a:r>
            <a:endParaRPr/>
          </a:p>
        </p:txBody>
      </p:sp>
      <p:sp>
        <p:nvSpPr>
          <p:cNvPr id="89" name="TextBox 88"/>
          <p:cNvSpPr txBox="1"/>
          <p:nvPr/>
        </p:nvSpPr>
        <p:spPr>
          <a:xfrm>
            <a:off x="4343400" y="6309360"/>
            <a:ext cx="201168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>
              <a:defRPr sz="700" b="0" i="0">
                <a:solidFill>
                  <a:srgbClr val="1F8FF6"/>
                </a:solidFill>
                <a:latin typeface="Calibri"/>
              </a:defRPr>
            </a:pPr>
            <a:r>
              <a:t>ezelman.com/regulatory-radar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0" y="6537960"/>
            <a:ext cx="68580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ctr">
              <a:defRPr sz="700" b="0" i="0">
                <a:solidFill>
                  <a:srgbClr val="777777"/>
                </a:solidFill>
                <a:latin typeface="Calibri"/>
              </a:defRPr>
            </a:pPr>
            <a:r>
              <a:t>Regulatory Radar  |  Track all EBA technical standards in real time</a:t>
            </a:r>
          </a:p>
        </p:txBody>
      </p:sp>
      <p:sp>
        <p:nvSpPr>
          <p:cNvPr id="200" name="GradientTopBar"/>
          <p:cNvSpPr/>
          <p:nvPr/>
        </p:nvSpPr>
        <p:spPr>
          <a:xfrm>
            <a:off x="0" y="0"/>
            <a:ext cx="6858000" cy="50800"/>
          </a:xfrm>
          <a:prstGeom prst="rect">
            <a:avLst/>
          </a:prstGeom>
          <a:gradFill>
            <a:gsLst>
              <a:gs pos="0">
                <a:srgbClr val="6257DF"/>
              </a:gs>
              <a:gs pos="50000">
                <a:srgbClr val="3568E8"/>
              </a:gs>
              <a:gs pos="100000">
                <a:srgbClr val="1F8EF6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E859B5F-E1CE-FF4C-885C-7B040826AE5A}"/>
              </a:ext>
            </a:extLst>
          </p:cNvPr>
          <p:cNvSpPr/>
          <p:nvPr/>
        </p:nvSpPr>
        <p:spPr>
          <a:xfrm>
            <a:off x="4318000" y="1536700"/>
            <a:ext cx="990600" cy="203200"/>
          </a:xfrm>
          <a:prstGeom prst="roundRect">
            <a:avLst/>
          </a:prstGeom>
          <a:solidFill>
            <a:srgbClr val="E74C3C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fr-FR" sz="700" b="1">
                <a:solidFill>
                  <a:srgbClr val="FFFFFF"/>
                </a:solidFill>
              </a:rPr>
              <a:t>CRITICAL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99D5FC7A-2213-644A-8A00-92B2C06A36AE}"/>
              </a:ext>
            </a:extLst>
          </p:cNvPr>
          <p:cNvSpPr/>
          <p:nvPr/>
        </p:nvSpPr>
        <p:spPr>
          <a:xfrm>
            <a:off x="5359400" y="1536700"/>
            <a:ext cx="939800" cy="203200"/>
          </a:xfrm>
          <a:prstGeom prst="roundRect">
            <a:avLst/>
          </a:prstGeom>
          <a:solidFill>
            <a:srgbClr val="F59E0B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r>
              <a:rPr lang="fr-FR" sz="700" b="1">
                <a:solidFill>
                  <a:srgbClr val="FFFFFF"/>
                </a:solidFill>
              </a:rPr>
              <a:t>HIGH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B4B4AC4-B46D-0548-B81D-840A2E2DD7A9}"/>
              </a:ext>
            </a:extLst>
          </p:cNvPr>
          <p:cNvSpPr/>
          <p:nvPr/>
        </p:nvSpPr>
        <p:spPr>
          <a:xfrm>
            <a:off x="4318000" y="2400300"/>
            <a:ext cx="990600" cy="203200"/>
          </a:xfrm>
          <a:prstGeom prst="roundRect">
            <a:avLst/>
          </a:prstGeom>
          <a:solidFill>
            <a:srgbClr val="F59E0B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fr-FR" sz="700" b="1">
                <a:solidFill>
                  <a:srgbClr val="FFFFFF"/>
                </a:solidFill>
              </a:rPr>
              <a:t>HIGH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F1ED187-CDD5-1E40-8329-61C2F49B4AD6}"/>
              </a:ext>
            </a:extLst>
          </p:cNvPr>
          <p:cNvSpPr/>
          <p:nvPr/>
        </p:nvSpPr>
        <p:spPr>
          <a:xfrm>
            <a:off x="5359400" y="2400300"/>
            <a:ext cx="939800" cy="203200"/>
          </a:xfrm>
          <a:prstGeom prst="roundRect">
            <a:avLst/>
          </a:prstGeom>
          <a:solidFill>
            <a:srgbClr val="F59E0B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r>
              <a:rPr lang="fr-FR" sz="700" b="1">
                <a:solidFill>
                  <a:srgbClr val="FFFFFF"/>
                </a:solidFill>
              </a:rPr>
              <a:t>HIGH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489F1CD-724D-A941-9D65-0051C37E60E9}"/>
              </a:ext>
            </a:extLst>
          </p:cNvPr>
          <p:cNvSpPr/>
          <p:nvPr/>
        </p:nvSpPr>
        <p:spPr>
          <a:xfrm>
            <a:off x="4318000" y="3276600"/>
            <a:ext cx="990600" cy="203200"/>
          </a:xfrm>
          <a:prstGeom prst="roundRect">
            <a:avLst/>
          </a:prstGeom>
          <a:solidFill>
            <a:srgbClr val="F59E0B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fr-FR" sz="700" b="1">
                <a:solidFill>
                  <a:srgbClr val="FFFFFF"/>
                </a:solidFill>
              </a:rPr>
              <a:t>HIGH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5964FAA-3434-C04C-AC2C-D299C0CC2A7C}"/>
              </a:ext>
            </a:extLst>
          </p:cNvPr>
          <p:cNvSpPr/>
          <p:nvPr/>
        </p:nvSpPr>
        <p:spPr>
          <a:xfrm>
            <a:off x="5359400" y="3276600"/>
            <a:ext cx="939800" cy="203200"/>
          </a:xfrm>
          <a:prstGeom prst="roundRect">
            <a:avLst/>
          </a:prstGeom>
          <a:solidFill>
            <a:srgbClr val="1695A4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r>
              <a:rPr lang="fr-FR" sz="700" b="1">
                <a:solidFill>
                  <a:srgbClr val="FFFFFF"/>
                </a:solidFill>
              </a:rPr>
              <a:t>MEDIUM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74638B3-A526-7544-A6C2-983521FF67BA}"/>
              </a:ext>
            </a:extLst>
          </p:cNvPr>
          <p:cNvSpPr/>
          <p:nvPr/>
        </p:nvSpPr>
        <p:spPr>
          <a:xfrm>
            <a:off x="4318000" y="4140200"/>
            <a:ext cx="990600" cy="203200"/>
          </a:xfrm>
          <a:prstGeom prst="roundRect">
            <a:avLst/>
          </a:prstGeom>
          <a:solidFill>
            <a:srgbClr val="1695A4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fr-FR" sz="700" b="1">
                <a:solidFill>
                  <a:srgbClr val="FFFFFF"/>
                </a:solidFill>
              </a:rPr>
              <a:t>MEDIUM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B01B2B35-3A7B-2343-A23D-DB28099A1AB4}"/>
              </a:ext>
            </a:extLst>
          </p:cNvPr>
          <p:cNvSpPr/>
          <p:nvPr/>
        </p:nvSpPr>
        <p:spPr>
          <a:xfrm>
            <a:off x="5359400" y="4140200"/>
            <a:ext cx="939800" cy="203200"/>
          </a:xfrm>
          <a:prstGeom prst="roundRect">
            <a:avLst/>
          </a:prstGeom>
          <a:solidFill>
            <a:srgbClr val="27AE6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fr-FR" sz="700" b="1">
                <a:solidFill>
                  <a:srgbClr val="FFFFFF"/>
                </a:solidFill>
              </a:rPr>
              <a:t>LOW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DF28BD4-2CE2-584A-9466-3238AA28AFE7}"/>
              </a:ext>
            </a:extLst>
          </p:cNvPr>
          <p:cNvSpPr/>
          <p:nvPr/>
        </p:nvSpPr>
        <p:spPr>
          <a:xfrm>
            <a:off x="4318000" y="5016500"/>
            <a:ext cx="990600" cy="203200"/>
          </a:xfrm>
          <a:prstGeom prst="roundRect">
            <a:avLst/>
          </a:prstGeom>
          <a:solidFill>
            <a:srgbClr val="E74C3C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fr-FR" sz="700" b="1">
                <a:solidFill>
                  <a:srgbClr val="FFFFFF"/>
                </a:solidFill>
              </a:rPr>
              <a:t>CRITICAL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4E51BE6-3DA0-FC44-A445-77C291B925F4}"/>
              </a:ext>
            </a:extLst>
          </p:cNvPr>
          <p:cNvSpPr/>
          <p:nvPr/>
        </p:nvSpPr>
        <p:spPr>
          <a:xfrm>
            <a:off x="5359400" y="5016500"/>
            <a:ext cx="939800" cy="203200"/>
          </a:xfrm>
          <a:prstGeom prst="roundRect">
            <a:avLst/>
          </a:prstGeom>
          <a:solidFill>
            <a:srgbClr val="1695A4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r>
              <a:rPr lang="fr-FR" sz="700" b="1">
                <a:solidFill>
                  <a:srgbClr val="FFFFFF"/>
                </a:solidFill>
              </a:rPr>
              <a:t>MEDIUM</a:t>
            </a:r>
          </a:p>
        </p:txBody>
      </p:sp>
    </p:spTree>
    <p:extLst>
      <p:ext uri="{BB962C8B-B14F-4D97-AF65-F5344CB8AC3E}">
        <p14:creationId xmlns:p14="http://schemas.microsoft.com/office/powerpoint/2010/main" val="2849741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257DF"/>
            </a:gs>
            <a:gs pos="30000">
              <a:srgbClr val="4A60E5"/>
            </a:gs>
            <a:gs pos="55000">
              <a:srgbClr val="3568E8"/>
            </a:gs>
            <a:gs pos="80000">
              <a:srgbClr val="2A6DC6"/>
            </a:gs>
            <a:gs pos="100000">
              <a:srgbClr val="2667C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AE07F683-0FF4-664E-AD75-16749799969C}"/>
              </a:ext>
            </a:extLst>
          </p:cNvPr>
          <p:cNvSpPr/>
          <p:nvPr/>
        </p:nvSpPr>
        <p:spPr>
          <a:xfrm>
            <a:off x="508000" y="406400"/>
            <a:ext cx="1460500" cy="279400"/>
          </a:xfrm>
          <a:prstGeom prst="roundRect">
            <a:avLst/>
          </a:prstGeom>
          <a:solidFill>
            <a:srgbClr val="F99B1C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3DC0A5E-892C-2745-9073-E418B0A2C614}"/>
              </a:ext>
            </a:extLst>
          </p:cNvPr>
          <p:cNvSpPr txBox="1"/>
          <p:nvPr/>
        </p:nvSpPr>
        <p:spPr>
          <a:xfrm>
            <a:off x="635000" y="419100"/>
            <a:ext cx="11938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1000" b="1">
                <a:solidFill>
                  <a:srgbClr val="1A1A3E"/>
                </a:solidFill>
              </a:rPr>
              <a:t>YOUR VIEW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66BDE76-93BF-724C-AB67-6C65C1181779}"/>
              </a:ext>
            </a:extLst>
          </p:cNvPr>
          <p:cNvSpPr txBox="1"/>
          <p:nvPr/>
        </p:nvSpPr>
        <p:spPr>
          <a:xfrm>
            <a:off x="508000" y="762000"/>
            <a:ext cx="5842000" cy="1651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3000" b="1" dirty="0" err="1">
                <a:solidFill>
                  <a:srgbClr val="FFFFFF"/>
                </a:solidFill>
              </a:rPr>
              <a:t>Which</a:t>
            </a:r>
            <a:r>
              <a:rPr lang="fr-FR" sz="3000" b="1" dirty="0">
                <a:solidFill>
                  <a:srgbClr val="FFFFFF"/>
                </a:solidFill>
              </a:rPr>
              <a:t> of the 7 IRB
conditions </a:t>
            </a:r>
            <a:r>
              <a:rPr lang="fr-FR" sz="3000" b="1" dirty="0" err="1">
                <a:solidFill>
                  <a:srgbClr val="FFFFFF"/>
                </a:solidFill>
              </a:rPr>
              <a:t>will</a:t>
            </a:r>
            <a:r>
              <a:rPr lang="fr-FR" sz="3000" b="1" dirty="0">
                <a:solidFill>
                  <a:srgbClr val="FFFFFF"/>
                </a:solidFill>
              </a:rPr>
              <a:t> </a:t>
            </a:r>
            <a:r>
              <a:rPr lang="fr-FR" sz="3000" b="1" dirty="0" err="1">
                <a:solidFill>
                  <a:srgbClr val="FFFFFF"/>
                </a:solidFill>
              </a:rPr>
              <a:t>be</a:t>
            </a:r>
            <a:r>
              <a:rPr lang="fr-FR" sz="3000" b="1" dirty="0">
                <a:solidFill>
                  <a:srgbClr val="FFFFFF"/>
                </a:solidFill>
              </a:rPr>
              <a:t>
</a:t>
            </a:r>
            <a:r>
              <a:rPr lang="fr-FR" sz="3000" b="1" dirty="0" err="1">
                <a:solidFill>
                  <a:srgbClr val="FFFFFF"/>
                </a:solidFill>
              </a:rPr>
              <a:t>hardest</a:t>
            </a:r>
            <a:r>
              <a:rPr lang="fr-FR" sz="3000" b="1" dirty="0">
                <a:solidFill>
                  <a:srgbClr val="FFFFFF"/>
                </a:solidFill>
              </a:rPr>
              <a:t> for </a:t>
            </a:r>
            <a:r>
              <a:rPr lang="fr-FR" sz="3000" b="1" dirty="0" err="1">
                <a:solidFill>
                  <a:srgbClr val="FFFFFF"/>
                </a:solidFill>
              </a:rPr>
              <a:t>your</a:t>
            </a:r>
            <a:r>
              <a:rPr lang="fr-FR" sz="3000" b="1" dirty="0">
                <a:solidFill>
                  <a:srgbClr val="FFFFFF"/>
                </a:solidFill>
              </a:rPr>
              <a:t> </a:t>
            </a:r>
            <a:r>
              <a:rPr lang="fr-FR" sz="3000" b="1" dirty="0" err="1">
                <a:solidFill>
                  <a:srgbClr val="FFFFFF"/>
                </a:solidFill>
              </a:rPr>
              <a:t>bank</a:t>
            </a:r>
            <a:r>
              <a:rPr lang="fr-FR" sz="3000" b="1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2119F2C-C28F-4F40-80D2-2EFB784053B3}"/>
              </a:ext>
            </a:extLst>
          </p:cNvPr>
          <p:cNvSpPr txBox="1"/>
          <p:nvPr/>
        </p:nvSpPr>
        <p:spPr>
          <a:xfrm>
            <a:off x="508000" y="2540000"/>
            <a:ext cx="5842000" cy="9144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1400">
                <a:solidFill>
                  <a:srgbClr val="D0D0E8"/>
                </a:solidFill>
              </a:rPr>
              <a:t>Our assessment: 80% of IRB banks will fail at least 2 of the 7 conditions in the initial self-assessment. The data representativeness and MoC calibration requirements alone will disqualify most current methodologies.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EBDBE6E7-DCD0-5C49-9B21-75D3FC1BF705}"/>
              </a:ext>
            </a:extLst>
          </p:cNvPr>
          <p:cNvSpPr/>
          <p:nvPr/>
        </p:nvSpPr>
        <p:spPr>
          <a:xfrm>
            <a:off x="508000" y="3683000"/>
            <a:ext cx="5842000" cy="635000"/>
          </a:xfrm>
          <a:prstGeom prst="roundRect">
            <a:avLst/>
          </a:prstGeom>
          <a:solidFill>
            <a:srgbClr val="FFFFFF"/>
          </a:solidFill>
          <a:ln w="9525" cap="flat" cmpd="sng" algn="ctr">
            <a:solidFill>
              <a:srgbClr val="C0C0D8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03DC942-A6E8-5146-A677-8B13ABECD261}"/>
              </a:ext>
            </a:extLst>
          </p:cNvPr>
          <p:cNvSpPr txBox="1"/>
          <p:nvPr/>
        </p:nvSpPr>
        <p:spPr>
          <a:xfrm>
            <a:off x="698500" y="3784600"/>
            <a:ext cx="5461000" cy="355600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fr-FR" sz="1500" b="1">
                <a:solidFill>
                  <a:srgbClr val="F99B1C"/>
                </a:solidFill>
              </a:rPr>
              <a:t>Comment below with your biggest implementation challenge.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1F58548-C1CF-884E-B78A-8EF32CA6CA08}"/>
              </a:ext>
            </a:extLst>
          </p:cNvPr>
          <p:cNvSpPr txBox="1"/>
          <p:nvPr/>
        </p:nvSpPr>
        <p:spPr>
          <a:xfrm>
            <a:off x="508000" y="4572000"/>
            <a:ext cx="5842000" cy="3175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1400" i="1">
                <a:solidFill>
                  <a:srgbClr val="B8B8D8"/>
                </a:solidFill>
              </a:rPr>
              <a:t>Save this carousel for your next regulatory steering committee.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4236AB3-9E6B-4F43-A3FB-7502C3D8055F}"/>
              </a:ext>
            </a:extLst>
          </p:cNvPr>
          <p:cNvSpPr txBox="1"/>
          <p:nvPr/>
        </p:nvSpPr>
        <p:spPr>
          <a:xfrm>
            <a:off x="508000" y="5016500"/>
            <a:ext cx="5842000" cy="3175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1400" b="1">
                <a:solidFill>
                  <a:srgbClr val="FFFFFF"/>
                </a:solidFill>
              </a:rPr>
              <a:t>DM “CCF” for our full impact assessment template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9DC134F-FFE7-B948-ACEC-8B3D94BC1D0D}"/>
              </a:ext>
            </a:extLst>
          </p:cNvPr>
          <p:cNvSpPr/>
          <p:nvPr/>
        </p:nvSpPr>
        <p:spPr>
          <a:xfrm>
            <a:off x="508000" y="6223000"/>
            <a:ext cx="5854700" cy="6350"/>
          </a:xfrm>
          <a:prstGeom prst="rect">
            <a:avLst/>
          </a:prstGeom>
          <a:solidFill>
            <a:srgbClr val="4A3DC7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fr-FR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754AB5A-8045-284C-8F89-016EF8F4D6D5}"/>
              </a:ext>
            </a:extLst>
          </p:cNvPr>
          <p:cNvSpPr txBox="1"/>
          <p:nvPr/>
        </p:nvSpPr>
        <p:spPr>
          <a:xfrm>
            <a:off x="508000" y="6311900"/>
            <a:ext cx="13716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900" b="1">
                <a:solidFill>
                  <a:srgbClr val="FFFFFF"/>
                </a:solidFill>
              </a:rPr>
              <a:t>EZELMAN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BEAE7DD-524A-654D-9411-EA7F489E0654}"/>
              </a:ext>
            </a:extLst>
          </p:cNvPr>
          <p:cNvSpPr txBox="1"/>
          <p:nvPr/>
        </p:nvSpPr>
        <p:spPr>
          <a:xfrm>
            <a:off x="2971800" y="6311900"/>
            <a:ext cx="9144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800">
                <a:solidFill>
                  <a:srgbClr val="B8B8D8"/>
                </a:solidFill>
              </a:rPr>
              <a:t>9 / 14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A4B88D6-53EC-FF43-B0E7-FBC6E7661889}"/>
              </a:ext>
            </a:extLst>
          </p:cNvPr>
          <p:cNvSpPr txBox="1"/>
          <p:nvPr/>
        </p:nvSpPr>
        <p:spPr>
          <a:xfrm>
            <a:off x="4343400" y="6311900"/>
            <a:ext cx="20066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700">
                <a:solidFill>
                  <a:srgbClr val="F99B1C"/>
                </a:solidFill>
              </a:rPr>
              <a:t>ezelman.com/regulatory-radar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BAC5EDF-0AB5-CB48-AC1C-6839B4DB58C3}"/>
              </a:ext>
            </a:extLst>
          </p:cNvPr>
          <p:cNvSpPr txBox="1"/>
          <p:nvPr/>
        </p:nvSpPr>
        <p:spPr>
          <a:xfrm>
            <a:off x="0" y="6540500"/>
            <a:ext cx="6858000" cy="228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fr-FR" sz="700">
                <a:solidFill>
                  <a:srgbClr val="B8B8D8"/>
                </a:solidFill>
              </a:rPr>
              <a:t>Regulatory Radar  |  Track all EBA technical standards in real time</a:t>
            </a:r>
          </a:p>
        </p:txBody>
      </p:sp>
    </p:spTree>
    <p:extLst>
      <p:ext uri="{BB962C8B-B14F-4D97-AF65-F5344CB8AC3E}">
        <p14:creationId xmlns:p14="http://schemas.microsoft.com/office/powerpoint/2010/main" val="2102347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CEA0ACD-39E0-C041-9B0D-C44F1FD769C2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9f76d7b9-4eac-4c8f-865a-89f67570c1cd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1789</Words>
  <Application>Microsoft Macintosh PowerPoint</Application>
  <PresentationFormat>Custom</PresentationFormat>
  <Paragraphs>293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Microsoft Office User</cp:lastModifiedBy>
  <cp:revision>2</cp:revision>
  <dcterms:created xsi:type="dcterms:W3CDTF">2013-01-27T09:14:16Z</dcterms:created>
  <dcterms:modified xsi:type="dcterms:W3CDTF">2026-04-15T05:24:43Z</dcterms:modified>
  <cp:category/>
</cp:coreProperties>
</file>